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FF3E-272C-4BA5-8CDF-3786DFE2170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C47D-1D2A-40E4-8335-1D1EE4DB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71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FF3E-272C-4BA5-8CDF-3786DFE2170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C47D-1D2A-40E4-8335-1D1EE4DB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3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FF3E-272C-4BA5-8CDF-3786DFE2170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C47D-1D2A-40E4-8335-1D1EE4DB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69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FF3E-272C-4BA5-8CDF-3786DFE2170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C47D-1D2A-40E4-8335-1D1EE4DB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409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FF3E-272C-4BA5-8CDF-3786DFE2170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C47D-1D2A-40E4-8335-1D1EE4DB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4731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FF3E-272C-4BA5-8CDF-3786DFE2170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C47D-1D2A-40E4-8335-1D1EE4DB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2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FF3E-272C-4BA5-8CDF-3786DFE2170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C47D-1D2A-40E4-8335-1D1EE4DB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798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FF3E-272C-4BA5-8CDF-3786DFE2170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C47D-1D2A-40E4-8335-1D1EE4DB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497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FF3E-272C-4BA5-8CDF-3786DFE2170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C47D-1D2A-40E4-8335-1D1EE4DB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201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FF3E-272C-4BA5-8CDF-3786DFE2170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C47D-1D2A-40E4-8335-1D1EE4DB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590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5FF3E-272C-4BA5-8CDF-3786DFE2170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3C47D-1D2A-40E4-8335-1D1EE4DB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6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5FF3E-272C-4BA5-8CDF-3786DFE2170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3C47D-1D2A-40E4-8335-1D1EE4DB5D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98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77" y="692316"/>
            <a:ext cx="8198864" cy="28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093" y="4793524"/>
            <a:ext cx="8458201" cy="394773"/>
          </a:xfrm>
        </p:spPr>
        <p:txBody>
          <a:bodyPr>
            <a:normAutofit fontScale="90000"/>
          </a:bodyPr>
          <a:lstStyle/>
          <a:p>
            <a:r>
              <a:rPr lang="en-AU" sz="4000" dirty="0" smtClean="0">
                <a:solidFill>
                  <a:srgbClr val="FF0000"/>
                </a:solidFill>
              </a:rPr>
              <a:t>First Course of Special Machine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22622" y="3564155"/>
            <a:ext cx="6400800" cy="1184318"/>
          </a:xfrm>
          <a:prstGeom prst="rect">
            <a:avLst/>
          </a:prstGeom>
        </p:spPr>
        <p:txBody>
          <a:bodyPr/>
          <a:lstStyle/>
          <a:p>
            <a:r>
              <a:rPr lang="en-AU" sz="4000" dirty="0" smtClean="0"/>
              <a:t>Department of Electrical  Power and Machine Engineering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90165" y="5237166"/>
            <a:ext cx="303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By Qasim Al Azze               2018</a:t>
            </a:r>
            <a:endParaRPr lang="en-US" dirty="0"/>
          </a:p>
        </p:txBody>
      </p:sp>
      <p:sp>
        <p:nvSpPr>
          <p:cNvPr id="5" name="AutoShape 2" descr="Image result for machine electric"/>
          <p:cNvSpPr>
            <a:spLocks noChangeAspect="1" noChangeArrowheads="1"/>
          </p:cNvSpPr>
          <p:nvPr/>
        </p:nvSpPr>
        <p:spPr bwMode="auto">
          <a:xfrm>
            <a:off x="188259" y="-92648"/>
            <a:ext cx="368834" cy="19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404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498805" y="2888668"/>
            <a:ext cx="2894575" cy="91223"/>
          </a:xfrm>
          <a:custGeom>
            <a:avLst/>
            <a:gdLst/>
            <a:ahLst/>
            <a:cxnLst/>
            <a:rect l="l" t="t" r="r" b="b"/>
            <a:pathLst>
              <a:path w="2392045" h="142239">
                <a:moveTo>
                  <a:pt x="2366604" y="0"/>
                </a:moveTo>
                <a:lnTo>
                  <a:pt x="25054" y="0"/>
                </a:lnTo>
                <a:lnTo>
                  <a:pt x="6263" y="31540"/>
                </a:lnTo>
                <a:lnTo>
                  <a:pt x="0" y="70864"/>
                </a:lnTo>
                <a:lnTo>
                  <a:pt x="6263" y="110188"/>
                </a:lnTo>
                <a:lnTo>
                  <a:pt x="25054" y="141729"/>
                </a:lnTo>
                <a:lnTo>
                  <a:pt x="2366604" y="141729"/>
                </a:lnTo>
                <a:lnTo>
                  <a:pt x="2385395" y="110188"/>
                </a:lnTo>
                <a:lnTo>
                  <a:pt x="2391658" y="70864"/>
                </a:lnTo>
                <a:lnTo>
                  <a:pt x="2385395" y="31540"/>
                </a:lnTo>
                <a:lnTo>
                  <a:pt x="2366604" y="0"/>
                </a:lnTo>
                <a:close/>
              </a:path>
            </a:pathLst>
          </a:custGeom>
          <a:solidFill>
            <a:srgbClr val="FFD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523189" y="2790929"/>
            <a:ext cx="2425849" cy="91223"/>
          </a:xfrm>
          <a:custGeom>
            <a:avLst/>
            <a:gdLst/>
            <a:ahLst/>
            <a:cxnLst/>
            <a:rect l="l" t="t" r="r" b="b"/>
            <a:pathLst>
              <a:path w="2004695" h="142239">
                <a:moveTo>
                  <a:pt x="1979282" y="0"/>
                </a:moveTo>
                <a:lnTo>
                  <a:pt x="25054" y="0"/>
                </a:lnTo>
                <a:lnTo>
                  <a:pt x="6263" y="31540"/>
                </a:lnTo>
                <a:lnTo>
                  <a:pt x="0" y="70864"/>
                </a:lnTo>
                <a:lnTo>
                  <a:pt x="6263" y="110188"/>
                </a:lnTo>
                <a:lnTo>
                  <a:pt x="25054" y="141729"/>
                </a:lnTo>
                <a:lnTo>
                  <a:pt x="1979282" y="141729"/>
                </a:lnTo>
                <a:lnTo>
                  <a:pt x="1998073" y="110188"/>
                </a:lnTo>
                <a:lnTo>
                  <a:pt x="2004336" y="70864"/>
                </a:lnTo>
                <a:lnTo>
                  <a:pt x="1998073" y="31540"/>
                </a:lnTo>
                <a:lnTo>
                  <a:pt x="1979282" y="0"/>
                </a:lnTo>
                <a:close/>
              </a:path>
            </a:pathLst>
          </a:custGeom>
          <a:solidFill>
            <a:srgbClr val="FFD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98804" y="2790929"/>
            <a:ext cx="994314" cy="91223"/>
          </a:xfrm>
          <a:custGeom>
            <a:avLst/>
            <a:gdLst/>
            <a:ahLst/>
            <a:cxnLst/>
            <a:rect l="l" t="t" r="r" b="b"/>
            <a:pathLst>
              <a:path w="821689" h="142239">
                <a:moveTo>
                  <a:pt x="796432" y="0"/>
                </a:moveTo>
                <a:lnTo>
                  <a:pt x="25054" y="0"/>
                </a:lnTo>
                <a:lnTo>
                  <a:pt x="6263" y="31540"/>
                </a:lnTo>
                <a:lnTo>
                  <a:pt x="0" y="70864"/>
                </a:lnTo>
                <a:lnTo>
                  <a:pt x="6263" y="110188"/>
                </a:lnTo>
                <a:lnTo>
                  <a:pt x="25054" y="141729"/>
                </a:lnTo>
                <a:lnTo>
                  <a:pt x="796432" y="141729"/>
                </a:lnTo>
                <a:lnTo>
                  <a:pt x="815223" y="110188"/>
                </a:lnTo>
                <a:lnTo>
                  <a:pt x="821486" y="70864"/>
                </a:lnTo>
                <a:lnTo>
                  <a:pt x="815223" y="31540"/>
                </a:lnTo>
                <a:lnTo>
                  <a:pt x="796432" y="0"/>
                </a:lnTo>
                <a:close/>
              </a:path>
            </a:pathLst>
          </a:custGeom>
          <a:solidFill>
            <a:srgbClr val="FFD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98805" y="2693190"/>
            <a:ext cx="3450899" cy="91223"/>
          </a:xfrm>
          <a:custGeom>
            <a:avLst/>
            <a:gdLst/>
            <a:ahLst/>
            <a:cxnLst/>
            <a:rect l="l" t="t" r="r" b="b"/>
            <a:pathLst>
              <a:path w="2851785" h="142239">
                <a:moveTo>
                  <a:pt x="2826238" y="0"/>
                </a:moveTo>
                <a:lnTo>
                  <a:pt x="25054" y="0"/>
                </a:lnTo>
                <a:lnTo>
                  <a:pt x="6263" y="31540"/>
                </a:lnTo>
                <a:lnTo>
                  <a:pt x="0" y="70864"/>
                </a:lnTo>
                <a:lnTo>
                  <a:pt x="6263" y="110188"/>
                </a:lnTo>
                <a:lnTo>
                  <a:pt x="25054" y="141729"/>
                </a:lnTo>
                <a:lnTo>
                  <a:pt x="2826238" y="141729"/>
                </a:lnTo>
                <a:lnTo>
                  <a:pt x="2845029" y="110188"/>
                </a:lnTo>
                <a:lnTo>
                  <a:pt x="2851293" y="70864"/>
                </a:lnTo>
                <a:lnTo>
                  <a:pt x="2845029" y="31540"/>
                </a:lnTo>
                <a:lnTo>
                  <a:pt x="2826238" y="0"/>
                </a:lnTo>
                <a:close/>
              </a:path>
            </a:pathLst>
          </a:custGeom>
          <a:solidFill>
            <a:srgbClr val="FFD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353200" y="2595452"/>
            <a:ext cx="1595974" cy="91223"/>
          </a:xfrm>
          <a:custGeom>
            <a:avLst/>
            <a:gdLst/>
            <a:ahLst/>
            <a:cxnLst/>
            <a:rect l="l" t="t" r="r" b="b"/>
            <a:pathLst>
              <a:path w="1318895" h="142239">
                <a:moveTo>
                  <a:pt x="1293562" y="0"/>
                </a:moveTo>
                <a:lnTo>
                  <a:pt x="25054" y="0"/>
                </a:lnTo>
                <a:lnTo>
                  <a:pt x="6263" y="31540"/>
                </a:lnTo>
                <a:lnTo>
                  <a:pt x="0" y="70864"/>
                </a:lnTo>
                <a:lnTo>
                  <a:pt x="6263" y="110188"/>
                </a:lnTo>
                <a:lnTo>
                  <a:pt x="25054" y="141729"/>
                </a:lnTo>
                <a:lnTo>
                  <a:pt x="1293562" y="141729"/>
                </a:lnTo>
                <a:lnTo>
                  <a:pt x="1312353" y="110188"/>
                </a:lnTo>
                <a:lnTo>
                  <a:pt x="1318616" y="70864"/>
                </a:lnTo>
                <a:lnTo>
                  <a:pt x="1312353" y="31540"/>
                </a:lnTo>
                <a:lnTo>
                  <a:pt x="1293562" y="0"/>
                </a:lnTo>
                <a:close/>
              </a:path>
            </a:pathLst>
          </a:custGeom>
          <a:solidFill>
            <a:srgbClr val="FFD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498804" y="2106758"/>
            <a:ext cx="714615" cy="91223"/>
          </a:xfrm>
          <a:custGeom>
            <a:avLst/>
            <a:gdLst/>
            <a:ahLst/>
            <a:cxnLst/>
            <a:rect l="l" t="t" r="r" b="b"/>
            <a:pathLst>
              <a:path w="590550" h="142239">
                <a:moveTo>
                  <a:pt x="565440" y="0"/>
                </a:moveTo>
                <a:lnTo>
                  <a:pt x="25054" y="0"/>
                </a:lnTo>
                <a:lnTo>
                  <a:pt x="6263" y="31540"/>
                </a:lnTo>
                <a:lnTo>
                  <a:pt x="0" y="70864"/>
                </a:lnTo>
                <a:lnTo>
                  <a:pt x="6263" y="110188"/>
                </a:lnTo>
                <a:lnTo>
                  <a:pt x="25054" y="141729"/>
                </a:lnTo>
                <a:lnTo>
                  <a:pt x="565440" y="141729"/>
                </a:lnTo>
                <a:lnTo>
                  <a:pt x="584231" y="110188"/>
                </a:lnTo>
                <a:lnTo>
                  <a:pt x="590495" y="70864"/>
                </a:lnTo>
                <a:lnTo>
                  <a:pt x="584231" y="31540"/>
                </a:lnTo>
                <a:lnTo>
                  <a:pt x="565440" y="0"/>
                </a:lnTo>
                <a:close/>
              </a:path>
            </a:pathLst>
          </a:custGeom>
          <a:solidFill>
            <a:srgbClr val="FFD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98804" y="2009019"/>
            <a:ext cx="3450131" cy="91223"/>
          </a:xfrm>
          <a:custGeom>
            <a:avLst/>
            <a:gdLst/>
            <a:ahLst/>
            <a:cxnLst/>
            <a:rect l="l" t="t" r="r" b="b"/>
            <a:pathLst>
              <a:path w="2851150" h="142239">
                <a:moveTo>
                  <a:pt x="2826007" y="0"/>
                </a:moveTo>
                <a:lnTo>
                  <a:pt x="25054" y="0"/>
                </a:lnTo>
                <a:lnTo>
                  <a:pt x="6263" y="31540"/>
                </a:lnTo>
                <a:lnTo>
                  <a:pt x="0" y="70864"/>
                </a:lnTo>
                <a:lnTo>
                  <a:pt x="6263" y="110188"/>
                </a:lnTo>
                <a:lnTo>
                  <a:pt x="25054" y="141729"/>
                </a:lnTo>
                <a:lnTo>
                  <a:pt x="2826007" y="141729"/>
                </a:lnTo>
                <a:lnTo>
                  <a:pt x="2844798" y="110188"/>
                </a:lnTo>
                <a:lnTo>
                  <a:pt x="2851062" y="70864"/>
                </a:lnTo>
                <a:lnTo>
                  <a:pt x="2844798" y="31540"/>
                </a:lnTo>
                <a:lnTo>
                  <a:pt x="2826007" y="0"/>
                </a:lnTo>
                <a:close/>
              </a:path>
            </a:pathLst>
          </a:custGeom>
          <a:solidFill>
            <a:srgbClr val="FFD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498804" y="1911281"/>
            <a:ext cx="3450131" cy="91223"/>
          </a:xfrm>
          <a:custGeom>
            <a:avLst/>
            <a:gdLst/>
            <a:ahLst/>
            <a:cxnLst/>
            <a:rect l="l" t="t" r="r" b="b"/>
            <a:pathLst>
              <a:path w="2851150" h="142239">
                <a:moveTo>
                  <a:pt x="2826042" y="0"/>
                </a:moveTo>
                <a:lnTo>
                  <a:pt x="25054" y="0"/>
                </a:lnTo>
                <a:lnTo>
                  <a:pt x="6263" y="31540"/>
                </a:lnTo>
                <a:lnTo>
                  <a:pt x="0" y="70864"/>
                </a:lnTo>
                <a:lnTo>
                  <a:pt x="6263" y="110188"/>
                </a:lnTo>
                <a:lnTo>
                  <a:pt x="25054" y="141729"/>
                </a:lnTo>
                <a:lnTo>
                  <a:pt x="2826042" y="141729"/>
                </a:lnTo>
                <a:lnTo>
                  <a:pt x="2844833" y="110188"/>
                </a:lnTo>
                <a:lnTo>
                  <a:pt x="2851096" y="70864"/>
                </a:lnTo>
                <a:lnTo>
                  <a:pt x="2844833" y="31540"/>
                </a:lnTo>
                <a:lnTo>
                  <a:pt x="2826042" y="0"/>
                </a:lnTo>
                <a:close/>
              </a:path>
            </a:pathLst>
          </a:custGeom>
          <a:solidFill>
            <a:srgbClr val="FFD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775429" y="1813542"/>
            <a:ext cx="3173506" cy="91223"/>
          </a:xfrm>
          <a:custGeom>
            <a:avLst/>
            <a:gdLst/>
            <a:ahLst/>
            <a:cxnLst/>
            <a:rect l="l" t="t" r="r" b="b"/>
            <a:pathLst>
              <a:path w="2622550" h="142239">
                <a:moveTo>
                  <a:pt x="2596921" y="0"/>
                </a:moveTo>
                <a:lnTo>
                  <a:pt x="25054" y="0"/>
                </a:lnTo>
                <a:lnTo>
                  <a:pt x="6263" y="31540"/>
                </a:lnTo>
                <a:lnTo>
                  <a:pt x="0" y="70864"/>
                </a:lnTo>
                <a:lnTo>
                  <a:pt x="6263" y="110188"/>
                </a:lnTo>
                <a:lnTo>
                  <a:pt x="25054" y="141729"/>
                </a:lnTo>
                <a:lnTo>
                  <a:pt x="2596921" y="141729"/>
                </a:lnTo>
                <a:lnTo>
                  <a:pt x="2615711" y="110188"/>
                </a:lnTo>
                <a:lnTo>
                  <a:pt x="2621975" y="70864"/>
                </a:lnTo>
                <a:lnTo>
                  <a:pt x="2615711" y="31540"/>
                </a:lnTo>
                <a:lnTo>
                  <a:pt x="2596921" y="0"/>
                </a:lnTo>
                <a:close/>
              </a:path>
            </a:pathLst>
          </a:custGeom>
          <a:solidFill>
            <a:srgbClr val="FFD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98804" y="1318985"/>
            <a:ext cx="3162748" cy="91223"/>
          </a:xfrm>
          <a:custGeom>
            <a:avLst/>
            <a:gdLst/>
            <a:ahLst/>
            <a:cxnLst/>
            <a:rect l="l" t="t" r="r" b="b"/>
            <a:pathLst>
              <a:path w="2613660" h="142239">
                <a:moveTo>
                  <a:pt x="2588557" y="0"/>
                </a:moveTo>
                <a:lnTo>
                  <a:pt x="25054" y="0"/>
                </a:lnTo>
                <a:lnTo>
                  <a:pt x="6263" y="31540"/>
                </a:lnTo>
                <a:lnTo>
                  <a:pt x="0" y="70864"/>
                </a:lnTo>
                <a:lnTo>
                  <a:pt x="6263" y="110188"/>
                </a:lnTo>
                <a:lnTo>
                  <a:pt x="25054" y="141729"/>
                </a:lnTo>
                <a:lnTo>
                  <a:pt x="2588557" y="141729"/>
                </a:lnTo>
                <a:lnTo>
                  <a:pt x="2607348" y="110188"/>
                </a:lnTo>
                <a:lnTo>
                  <a:pt x="2613611" y="70864"/>
                </a:lnTo>
                <a:lnTo>
                  <a:pt x="2607348" y="31540"/>
                </a:lnTo>
                <a:lnTo>
                  <a:pt x="2588557" y="0"/>
                </a:lnTo>
                <a:close/>
              </a:path>
            </a:pathLst>
          </a:custGeom>
          <a:solidFill>
            <a:srgbClr val="FFD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852920" y="1221246"/>
            <a:ext cx="4792532" cy="91223"/>
          </a:xfrm>
          <a:custGeom>
            <a:avLst/>
            <a:gdLst/>
            <a:ahLst/>
            <a:cxnLst/>
            <a:rect l="l" t="t" r="r" b="b"/>
            <a:pathLst>
              <a:path w="3960495" h="142239">
                <a:moveTo>
                  <a:pt x="3935362" y="0"/>
                </a:moveTo>
                <a:lnTo>
                  <a:pt x="25054" y="0"/>
                </a:lnTo>
                <a:lnTo>
                  <a:pt x="6263" y="31540"/>
                </a:lnTo>
                <a:lnTo>
                  <a:pt x="0" y="70864"/>
                </a:lnTo>
                <a:lnTo>
                  <a:pt x="6263" y="110188"/>
                </a:lnTo>
                <a:lnTo>
                  <a:pt x="25054" y="141729"/>
                </a:lnTo>
                <a:lnTo>
                  <a:pt x="3935362" y="141729"/>
                </a:lnTo>
                <a:lnTo>
                  <a:pt x="3954153" y="110188"/>
                </a:lnTo>
                <a:lnTo>
                  <a:pt x="3960417" y="70864"/>
                </a:lnTo>
                <a:lnTo>
                  <a:pt x="3954153" y="31540"/>
                </a:lnTo>
                <a:lnTo>
                  <a:pt x="3935362" y="0"/>
                </a:lnTo>
                <a:close/>
              </a:path>
            </a:pathLst>
          </a:custGeom>
          <a:solidFill>
            <a:srgbClr val="FFD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98805" y="1025768"/>
            <a:ext cx="2979100" cy="91223"/>
          </a:xfrm>
          <a:custGeom>
            <a:avLst/>
            <a:gdLst/>
            <a:ahLst/>
            <a:cxnLst/>
            <a:rect l="l" t="t" r="r" b="b"/>
            <a:pathLst>
              <a:path w="2461895" h="142239">
                <a:moveTo>
                  <a:pt x="2436506" y="0"/>
                </a:moveTo>
                <a:lnTo>
                  <a:pt x="25054" y="0"/>
                </a:lnTo>
                <a:lnTo>
                  <a:pt x="6263" y="31540"/>
                </a:lnTo>
                <a:lnTo>
                  <a:pt x="0" y="70864"/>
                </a:lnTo>
                <a:lnTo>
                  <a:pt x="6263" y="110188"/>
                </a:lnTo>
                <a:lnTo>
                  <a:pt x="25054" y="141729"/>
                </a:lnTo>
                <a:lnTo>
                  <a:pt x="2436506" y="141729"/>
                </a:lnTo>
                <a:lnTo>
                  <a:pt x="2455297" y="110188"/>
                </a:lnTo>
                <a:lnTo>
                  <a:pt x="2461560" y="70864"/>
                </a:lnTo>
                <a:lnTo>
                  <a:pt x="2455297" y="31540"/>
                </a:lnTo>
                <a:lnTo>
                  <a:pt x="2436506" y="0"/>
                </a:lnTo>
                <a:close/>
              </a:path>
            </a:pathLst>
          </a:custGeom>
          <a:solidFill>
            <a:srgbClr val="FFD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701090" y="840716"/>
            <a:ext cx="1310896" cy="179536"/>
          </a:xfrm>
          <a:prstGeom prst="rect">
            <a:avLst/>
          </a:prstGeom>
          <a:solidFill>
            <a:srgbClr val="FEE2C8"/>
          </a:solidFill>
        </p:spPr>
        <p:txBody>
          <a:bodyPr vert="horz" wrap="square" lIns="0" tIns="0" rIns="0" bIns="0" rtlCol="0">
            <a:spAutoFit/>
          </a:bodyPr>
          <a:lstStyle/>
          <a:p>
            <a:pPr marL="683895">
              <a:lnSpc>
                <a:spcPts val="1370"/>
              </a:lnSpc>
            </a:pPr>
            <a:r>
              <a:rPr sz="1200" b="1" spc="5" dirty="0">
                <a:solidFill>
                  <a:srgbClr val="231F20"/>
                </a:solidFill>
                <a:latin typeface="Arial"/>
                <a:cs typeface="Arial"/>
              </a:rPr>
              <a:t>1396</a:t>
            </a:r>
            <a:endParaRPr sz="120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03474" y="845440"/>
            <a:ext cx="15952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5AAA"/>
                </a:solidFill>
                <a:latin typeface="Arial"/>
                <a:cs typeface="Arial"/>
              </a:rPr>
              <a:t>Electrical</a:t>
            </a:r>
            <a:r>
              <a:rPr sz="1000" b="1" spc="-235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5AAA"/>
                </a:solidFill>
                <a:latin typeface="Arial"/>
                <a:cs typeface="Arial"/>
              </a:rPr>
              <a:t>Technology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99247" y="977713"/>
            <a:ext cx="3095129" cy="0"/>
          </a:xfrm>
          <a:custGeom>
            <a:avLst/>
            <a:gdLst/>
            <a:ahLst/>
            <a:cxnLst/>
            <a:rect l="l" t="t" r="r" b="b"/>
            <a:pathLst>
              <a:path w="2557780">
                <a:moveTo>
                  <a:pt x="0" y="0"/>
                </a:moveTo>
                <a:lnTo>
                  <a:pt x="2557272" y="0"/>
                </a:lnTo>
              </a:path>
            </a:pathLst>
          </a:custGeom>
          <a:ln w="12192">
            <a:solidFill>
              <a:srgbClr val="F793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544951" y="3307478"/>
            <a:ext cx="6088828" cy="514757"/>
          </a:xfrm>
          <a:custGeom>
            <a:avLst/>
            <a:gdLst/>
            <a:ahLst/>
            <a:cxnLst/>
            <a:rect l="l" t="t" r="r" b="b"/>
            <a:pathLst>
              <a:path w="5031740" h="802639">
                <a:moveTo>
                  <a:pt x="0" y="0"/>
                </a:moveTo>
                <a:lnTo>
                  <a:pt x="5031613" y="0"/>
                </a:lnTo>
                <a:lnTo>
                  <a:pt x="5031613" y="802513"/>
                </a:lnTo>
                <a:lnTo>
                  <a:pt x="0" y="802513"/>
                </a:lnTo>
                <a:lnTo>
                  <a:pt x="0" y="0"/>
                </a:lnTo>
                <a:close/>
              </a:path>
            </a:pathLst>
          </a:custGeom>
          <a:solidFill>
            <a:srgbClr val="FDE8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528201" y="4984186"/>
            <a:ext cx="6083449" cy="843811"/>
          </a:xfrm>
          <a:custGeom>
            <a:avLst/>
            <a:gdLst/>
            <a:ahLst/>
            <a:cxnLst/>
            <a:rect l="l" t="t" r="r" b="b"/>
            <a:pathLst>
              <a:path w="5027295" h="1315720">
                <a:moveTo>
                  <a:pt x="0" y="1315592"/>
                </a:moveTo>
                <a:lnTo>
                  <a:pt x="5026914" y="1315592"/>
                </a:lnTo>
                <a:lnTo>
                  <a:pt x="5026914" y="0"/>
                </a:lnTo>
                <a:lnTo>
                  <a:pt x="0" y="0"/>
                </a:lnTo>
                <a:lnTo>
                  <a:pt x="0" y="1315592"/>
                </a:lnTo>
                <a:close/>
              </a:path>
            </a:pathLst>
          </a:custGeom>
          <a:solidFill>
            <a:srgbClr val="FFF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528201" y="4984186"/>
            <a:ext cx="6083449" cy="875983"/>
          </a:xfrm>
          <a:custGeom>
            <a:avLst/>
            <a:gdLst/>
            <a:ahLst/>
            <a:cxnLst/>
            <a:rect l="l" t="t" r="r" b="b"/>
            <a:pathLst>
              <a:path w="5027295" h="1365884">
                <a:moveTo>
                  <a:pt x="0" y="0"/>
                </a:moveTo>
                <a:lnTo>
                  <a:pt x="5026914" y="0"/>
                </a:lnTo>
                <a:lnTo>
                  <a:pt x="5026914" y="1365503"/>
                </a:lnTo>
                <a:lnTo>
                  <a:pt x="0" y="1365503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513755" y="1017459"/>
            <a:ext cx="6117259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high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retentivity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so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that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hysteresis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loss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high.</a:t>
            </a:r>
            <a:r>
              <a:rPr sz="1000" spc="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has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no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winding.</a:t>
            </a:r>
            <a:r>
              <a:rPr sz="1000" spc="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Because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high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retentivity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rotor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material,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very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difficult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change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magnetic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polarities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once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they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induced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rotor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revolving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flux.</a:t>
            </a:r>
            <a:r>
              <a:rPr sz="1000" spc="11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rotor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revolves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synchronously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because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rotor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poles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magnetically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lock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up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 the revolving stator poles of opposite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polarity. However,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 rotor poles always lag behind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13755" y="1461194"/>
            <a:ext cx="512294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stator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poles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angle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Symbol"/>
                <a:cs typeface="Symbol"/>
              </a:rPr>
              <a:t>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r>
              <a:rPr sz="1000" spc="1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Mechanical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power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developed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rotor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given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P </a:t>
            </a:r>
            <a:r>
              <a:rPr sz="1000" i="1" spc="1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P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736437" y="1416004"/>
            <a:ext cx="470263" cy="2539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23215" algn="l"/>
              </a:tabLst>
            </a:pPr>
            <a:r>
              <a:rPr sz="1650" spc="-145" dirty="0">
                <a:solidFill>
                  <a:srgbClr val="231F20"/>
                </a:solidFill>
                <a:latin typeface="Symbol"/>
                <a:cs typeface="Symbol"/>
              </a:rPr>
              <a:t></a:t>
            </a:r>
            <a:r>
              <a:rPr sz="1650" spc="-145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1650" spc="-145" dirty="0">
                <a:solidFill>
                  <a:srgbClr val="231F20"/>
                </a:solidFill>
                <a:latin typeface="Symbol"/>
                <a:cs typeface="Symbol"/>
              </a:rPr>
              <a:t></a:t>
            </a:r>
            <a:endParaRPr sz="165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799140" y="1447352"/>
            <a:ext cx="325803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u="sng" spc="-5" dirty="0">
                <a:solidFill>
                  <a:srgbClr val="231F20"/>
                </a:solidFill>
                <a:latin typeface="Times New Roman"/>
                <a:cs typeface="Times New Roman"/>
              </a:rPr>
              <a:t>1  </a:t>
            </a:r>
            <a:r>
              <a:rPr sz="700" u="sng" spc="-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700" u="sng" spc="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i="1" u="sng" spc="-5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700" i="1" u="sng" spc="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79084" y="1512997"/>
            <a:ext cx="714615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74320" algn="l"/>
                <a:tab pos="542925" algn="l"/>
              </a:tabLst>
            </a:pPr>
            <a:r>
              <a:rPr sz="700" i="1" dirty="0">
                <a:solidFill>
                  <a:srgbClr val="231F20"/>
                </a:solidFill>
                <a:latin typeface="Times New Roman"/>
                <a:cs typeface="Times New Roman"/>
              </a:rPr>
              <a:t>m	h	</a:t>
            </a:r>
            <a:r>
              <a:rPr sz="7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223853" y="1461194"/>
            <a:ext cx="40648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where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513755" y="1592163"/>
            <a:ext cx="6116491" cy="3077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i="1" spc="-30" dirty="0">
                <a:solidFill>
                  <a:srgbClr val="231F20"/>
                </a:solidFill>
                <a:latin typeface="Times New Roman"/>
                <a:cs typeface="Times New Roman"/>
              </a:rPr>
              <a:t>P</a:t>
            </a:r>
            <a:r>
              <a:rPr sz="1050" i="1" spc="-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h</a:t>
            </a:r>
            <a:r>
              <a:rPr sz="1050" i="1" spc="-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hysteres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loss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rotor.</a:t>
            </a:r>
            <a:r>
              <a:rPr sz="1000" spc="1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Also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h</a:t>
            </a:r>
            <a:r>
              <a:rPr sz="1050" i="1" spc="-6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9.55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P</a:t>
            </a:r>
            <a:r>
              <a:rPr sz="1050" i="1" spc="-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1050" i="1" spc="-15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Times New Roman"/>
                <a:cs typeface="Times New Roman"/>
              </a:rPr>
              <a:t>/</a:t>
            </a:r>
            <a:r>
              <a:rPr sz="10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N</a:t>
            </a:r>
            <a:r>
              <a:rPr sz="1050" i="1" spc="1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spc="10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r>
              <a:rPr sz="1000" spc="1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seen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that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hysteresis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torque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depends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solely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  the area of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rotor’s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hysteresis</a:t>
            </a:r>
            <a:r>
              <a:rPr sz="1000" spc="-1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loop.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13755" y="1805234"/>
            <a:ext cx="3424774" cy="18466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28600" algn="just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 fact that the rotor has no teeth or winding of  any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sort,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results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making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extremely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quiet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 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operation </a:t>
            </a:r>
            <a:r>
              <a:rPr sz="1000" spc="20" dirty="0">
                <a:solidFill>
                  <a:srgbClr val="231F20"/>
                </a:solidFill>
                <a:latin typeface="Times New Roman"/>
                <a:cs typeface="Times New Roman"/>
              </a:rPr>
              <a:t>and free from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mechanical </a:t>
            </a:r>
            <a:r>
              <a:rPr sz="1000" spc="20" dirty="0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magnetic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vibrations.</a:t>
            </a:r>
            <a:r>
              <a:rPr sz="1000" spc="1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This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makes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particularly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useful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for  driving tape-decks, tape-decks, turn-tables and 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other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precision audio equipment. Since, commercial motors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usually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have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two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poles,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they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run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3,000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r.p.m.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50-Hz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single-phase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supply.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 order to adopt such a motor for  driving an electric clock and other indicating devices,  gear train is connected to the motor shaft for reducing  the load speed. The unit accelerates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rapidly,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changing  from rest to full speed almost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instantaneously.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 must  </a:t>
            </a:r>
            <a:r>
              <a:rPr sz="1000" spc="10" dirty="0">
                <a:solidFill>
                  <a:srgbClr val="231F20"/>
                </a:solidFill>
                <a:latin typeface="Times New Roman"/>
                <a:cs typeface="Times New Roman"/>
              </a:rPr>
              <a:t>do  so  </a:t>
            </a:r>
            <a:r>
              <a:rPr sz="1000" spc="20" dirty="0">
                <a:solidFill>
                  <a:srgbClr val="231F20"/>
                </a:solidFill>
                <a:latin typeface="Times New Roman"/>
                <a:cs typeface="Times New Roman"/>
              </a:rPr>
              <a:t>because </a:t>
            </a:r>
            <a:r>
              <a:rPr sz="1000" spc="10" dirty="0">
                <a:solidFill>
                  <a:srgbClr val="231F20"/>
                </a:solidFill>
                <a:latin typeface="Times New Roman"/>
                <a:cs typeface="Times New Roman"/>
              </a:rPr>
              <a:t>it  </a:t>
            </a:r>
            <a:r>
              <a:rPr sz="1000" spc="20" dirty="0">
                <a:solidFill>
                  <a:srgbClr val="231F20"/>
                </a:solidFill>
                <a:latin typeface="Times New Roman"/>
                <a:cs typeface="Times New Roman"/>
              </a:rPr>
              <a:t>cannot accelerate gradually </a:t>
            </a:r>
            <a:r>
              <a:rPr sz="1000" spc="10" dirty="0">
                <a:solidFill>
                  <a:srgbClr val="231F20"/>
                </a:solidFill>
                <a:latin typeface="Times New Roman"/>
                <a:cs typeface="Times New Roman"/>
              </a:rPr>
              <a:t>as </a:t>
            </a:r>
            <a:r>
              <a:rPr sz="1000" spc="22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an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513755" y="3075837"/>
            <a:ext cx="6116491" cy="13336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ordinary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either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operating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at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synchronous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speed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or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not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at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all.</a:t>
            </a:r>
            <a:endParaRPr sz="10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Some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unique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features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hysteresis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under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marL="469900" marR="5080" indent="-204470" algn="just">
              <a:lnSpc>
                <a:spcPct val="100000"/>
              </a:lnSpc>
              <a:spcBef>
                <a:spcPts val="190"/>
              </a:spcBef>
              <a:buClr>
                <a:srgbClr val="EC008C"/>
              </a:buClr>
              <a:buFont typeface="Times New Roman"/>
              <a:buAutoNum type="romanLcParenBoth"/>
              <a:tabLst>
                <a:tab pos="469900" algn="l"/>
              </a:tabLst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since its hysteresis torque remains practically constant from locked rotor to synchronous  speed, a hysteresis motor is able to synchronise any load it can accelerate–something no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other motor</a:t>
            </a:r>
            <a:r>
              <a:rPr sz="1000" spc="-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does.</a:t>
            </a:r>
            <a:endParaRPr sz="1000">
              <a:latin typeface="Times New Roman"/>
              <a:cs typeface="Times New Roman"/>
            </a:endParaRPr>
          </a:p>
          <a:p>
            <a:pPr marL="469900" marR="7620" indent="-241300" algn="just">
              <a:lnSpc>
                <a:spcPct val="100000"/>
              </a:lnSpc>
              <a:spcBef>
                <a:spcPts val="215"/>
              </a:spcBef>
              <a:buClr>
                <a:srgbClr val="EC008C"/>
              </a:buClr>
              <a:buFont typeface="Times New Roman"/>
              <a:buAutoNum type="romanLcParenBoth"/>
              <a:tabLst>
                <a:tab pos="469900" algn="l"/>
              </a:tabLst>
            </a:pP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due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its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smooth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rotor,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operates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quietly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does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not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suffer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from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magnetic</a:t>
            </a:r>
            <a:r>
              <a:rPr sz="10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pulsations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caused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slots/salient-poles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that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present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rotors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other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motors.</a:t>
            </a:r>
            <a:endParaRPr sz="1000">
              <a:latin typeface="Times New Roman"/>
              <a:cs typeface="Times New Roman"/>
            </a:endParaRPr>
          </a:p>
          <a:p>
            <a:pPr marL="12700" marR="5080" indent="2286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36.56.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shown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two-pole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shaded-pole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type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hysteresis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used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driving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ordinary  household electric clocks. The rotor is a thin metal cylinder and the shaft drives a gear</a:t>
            </a:r>
            <a:r>
              <a:rPr sz="1000" spc="-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train.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518826" y="4063731"/>
            <a:ext cx="6104196" cy="448841"/>
          </a:xfrm>
          <a:prstGeom prst="rect">
            <a:avLst/>
          </a:prstGeom>
          <a:solidFill>
            <a:srgbClr val="FFEFE0"/>
          </a:solidFill>
        </p:spPr>
        <p:txBody>
          <a:bodyPr vert="horz" wrap="square" lIns="0" tIns="0" rIns="0" bIns="0" rtlCol="0">
            <a:spAutoFit/>
          </a:bodyPr>
          <a:lstStyle/>
          <a:p>
            <a:pPr marL="8255" indent="228600">
              <a:lnSpc>
                <a:spcPts val="1070"/>
              </a:lnSpc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Example 36.6.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10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8-kW,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4-pole, </a:t>
            </a:r>
            <a:r>
              <a:rPr sz="1000" i="1" spc="-25" dirty="0">
                <a:solidFill>
                  <a:srgbClr val="231F20"/>
                </a:solidFill>
                <a:latin typeface="Times New Roman"/>
                <a:cs typeface="Times New Roman"/>
              </a:rPr>
              <a:t>220-V,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50-Hz reluctance motor has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torque angle of 30º</a:t>
            </a:r>
            <a:r>
              <a:rPr sz="1000" i="1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when</a:t>
            </a:r>
            <a:endParaRPr sz="1000">
              <a:latin typeface="Times New Roman"/>
              <a:cs typeface="Times New Roman"/>
            </a:endParaRPr>
          </a:p>
          <a:p>
            <a:pPr marL="8255">
              <a:lnSpc>
                <a:spcPct val="100000"/>
              </a:lnSpc>
            </a:pP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operating under rated load conditions. Calculate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1000" b="1" i="1" dirty="0">
                <a:solidFill>
                  <a:srgbClr val="EC008C"/>
                </a:solidFill>
                <a:latin typeface="Times New Roman"/>
                <a:cs typeface="Times New Roman"/>
              </a:rPr>
              <a:t>i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) 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load torque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1000" b="1" i="1" spc="-5" dirty="0">
                <a:solidFill>
                  <a:srgbClr val="EC008C"/>
                </a:solidFill>
                <a:latin typeface="Times New Roman"/>
                <a:cs typeface="Times New Roman"/>
              </a:rPr>
              <a:t>ii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)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torque angle if the voltage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drops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205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iii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will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rotor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pulled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out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synchronism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?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75627" y="4377717"/>
            <a:ext cx="5803751" cy="3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65">
              <a:lnSpc>
                <a:spcPct val="100000"/>
              </a:lnSpc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Solution.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1000" b="1" i="1" dirty="0">
                <a:solidFill>
                  <a:srgbClr val="EC008C"/>
                </a:solidFill>
                <a:latin typeface="Times New Roman"/>
                <a:cs typeface="Times New Roman"/>
              </a:rPr>
              <a:t>i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) </a:t>
            </a:r>
            <a:r>
              <a:rPr sz="1000" i="1" spc="25" dirty="0">
                <a:solidFill>
                  <a:srgbClr val="231F20"/>
                </a:solidFill>
                <a:latin typeface="Times New Roman"/>
                <a:cs typeface="Times New Roman"/>
              </a:rPr>
              <a:t>N</a:t>
            </a:r>
            <a:r>
              <a:rPr sz="1050" i="1" spc="3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s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120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50/4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1500 rpm; </a:t>
            </a:r>
            <a:r>
              <a:rPr sz="10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1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sh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9.55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output/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N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9.55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8000/1500 =</a:t>
            </a:r>
            <a:r>
              <a:rPr sz="1000" spc="-1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Times New Roman"/>
                <a:cs typeface="Times New Roman"/>
              </a:rPr>
              <a:t>51</a:t>
            </a:r>
            <a:r>
              <a:rPr sz="1000" i="1" spc="25" dirty="0">
                <a:solidFill>
                  <a:srgbClr val="231F20"/>
                </a:solidFill>
                <a:latin typeface="Times New Roman"/>
                <a:cs typeface="Times New Roman"/>
              </a:rPr>
              <a:t>N-m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1000" b="1" i="1" spc="-5" dirty="0">
                <a:solidFill>
                  <a:srgbClr val="EC008C"/>
                </a:solidFill>
                <a:latin typeface="Times New Roman"/>
                <a:cs typeface="Times New Roman"/>
              </a:rPr>
              <a:t>ii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) 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With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 same load torque and constant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frequency,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992778" y="4606425"/>
            <a:ext cx="160365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619125" algn="l"/>
              </a:tabLst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V </a:t>
            </a:r>
            <a:r>
              <a:rPr sz="1000" i="1" spc="1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sin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00" spc="-5" dirty="0">
                <a:solidFill>
                  <a:srgbClr val="231F20"/>
                </a:solidFill>
                <a:latin typeface="Symbol"/>
                <a:cs typeface="Symbol"/>
              </a:rPr>
              <a:t>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V </a:t>
            </a:r>
            <a:r>
              <a:rPr sz="1050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sin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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103428" y="4656272"/>
            <a:ext cx="1549101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96240" algn="l"/>
                <a:tab pos="762000" algn="l"/>
                <a:tab pos="1222375" algn="l"/>
              </a:tabLst>
            </a:pPr>
            <a:r>
              <a:rPr sz="700" dirty="0">
                <a:solidFill>
                  <a:srgbClr val="231F20"/>
                </a:solidFill>
                <a:latin typeface="Times New Roman"/>
                <a:cs typeface="Times New Roman"/>
              </a:rPr>
              <a:t>1	1	2	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735055" y="4719803"/>
            <a:ext cx="5842171" cy="17140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58419">
              <a:lnSpc>
                <a:spcPct val="100000"/>
              </a:lnSpc>
              <a:tabLst>
                <a:tab pos="573405" algn="l"/>
                <a:tab pos="2910840" algn="l"/>
                <a:tab pos="3148965" algn="l"/>
              </a:tabLst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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220</a:t>
            </a:r>
            <a:r>
              <a:rPr sz="1050" spc="-15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sin (2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30º)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205</a:t>
            </a:r>
            <a:r>
              <a:rPr sz="1050" spc="-15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spc="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sin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00" spc="-5" dirty="0">
                <a:solidFill>
                  <a:srgbClr val="231F20"/>
                </a:solidFill>
                <a:latin typeface="Symbol"/>
                <a:cs typeface="Symbol"/>
              </a:rPr>
              <a:t>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;	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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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 =</a:t>
            </a:r>
            <a:r>
              <a:rPr sz="1000" spc="-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42.9º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1000" b="1" i="1" spc="-5" dirty="0">
                <a:solidFill>
                  <a:srgbClr val="EC008C"/>
                </a:solidFill>
                <a:latin typeface="Times New Roman"/>
                <a:cs typeface="Times New Roman"/>
              </a:rPr>
              <a:t>iii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)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since the new load angle is less than 45º, the rotor will not pull out of</a:t>
            </a:r>
            <a:r>
              <a:rPr sz="1000" spc="-1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synchronous.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00">
              <a:latin typeface="Times New Roman"/>
              <a:cs typeface="Times New Roman"/>
            </a:endParaRPr>
          </a:p>
          <a:p>
            <a:pPr marL="1577975">
              <a:lnSpc>
                <a:spcPct val="100000"/>
              </a:lnSpc>
            </a:pPr>
            <a:r>
              <a:rPr sz="1100" b="1" spc="-30" dirty="0">
                <a:solidFill>
                  <a:srgbClr val="005AAA"/>
                </a:solidFill>
                <a:latin typeface="Arial"/>
                <a:cs typeface="Arial"/>
              </a:rPr>
              <a:t>Tutorial</a:t>
            </a:r>
            <a:r>
              <a:rPr sz="1100" b="1" spc="-55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005AAA"/>
                </a:solidFill>
                <a:latin typeface="Arial"/>
                <a:cs typeface="Arial"/>
              </a:rPr>
              <a:t>Problems-36.2.</a:t>
            </a:r>
            <a:endParaRPr sz="1100">
              <a:latin typeface="Arial"/>
              <a:cs typeface="Arial"/>
            </a:endParaRPr>
          </a:p>
          <a:p>
            <a:pPr marL="287020" marR="6985" indent="-173990">
              <a:lnSpc>
                <a:spcPct val="104400"/>
              </a:lnSpc>
              <a:spcBef>
                <a:spcPts val="920"/>
              </a:spcBef>
            </a:pPr>
            <a:r>
              <a:rPr sz="900" b="1" spc="10" dirty="0">
                <a:solidFill>
                  <a:srgbClr val="EC008C"/>
                </a:solidFill>
                <a:latin typeface="Times New Roman"/>
                <a:cs typeface="Times New Roman"/>
              </a:rPr>
              <a:t>1.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900" spc="-20" dirty="0">
                <a:solidFill>
                  <a:srgbClr val="231F20"/>
                </a:solidFill>
                <a:latin typeface="Times New Roman"/>
                <a:cs typeface="Times New Roman"/>
              </a:rPr>
              <a:t>230-V,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50-Hz, 4-pole, class-A, single-phase induction motor has the following parameters at an 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operating temperature 63ºC</a:t>
            </a:r>
            <a:r>
              <a:rPr sz="9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:</a:t>
            </a:r>
            <a:endParaRPr sz="900">
              <a:latin typeface="Times New Roman"/>
              <a:cs typeface="Times New Roman"/>
            </a:endParaRPr>
          </a:p>
          <a:p>
            <a:pPr marL="287020">
              <a:lnSpc>
                <a:spcPct val="100000"/>
              </a:lnSpc>
              <a:spcBef>
                <a:spcPts val="285"/>
              </a:spcBef>
            </a:pPr>
            <a:r>
              <a:rPr sz="9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900" spc="-7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1</a:t>
            </a:r>
            <a:r>
              <a:rPr sz="900" i="1" spc="-7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2.51 ohms, </a:t>
            </a:r>
            <a:r>
              <a:rPr sz="900" i="1" spc="-60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900" spc="-89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900" spc="-60" dirty="0">
                <a:solidFill>
                  <a:srgbClr val="231F20"/>
                </a:solidFill>
                <a:latin typeface="Symbol"/>
                <a:cs typeface="Symbol"/>
              </a:rPr>
              <a:t></a:t>
            </a:r>
            <a:r>
              <a:rPr sz="9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= 7.81 ohm, </a:t>
            </a:r>
            <a:r>
              <a:rPr sz="900" i="1" spc="55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900" i="1" spc="82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150.88 ohm, </a:t>
            </a:r>
            <a:r>
              <a:rPr sz="900" i="1" spc="55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900" i="1" spc="82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im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= 4.62 ohm, </a:t>
            </a:r>
            <a:r>
              <a:rPr sz="900" i="1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900" i="1" spc="-1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30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900" spc="-20" dirty="0">
                <a:solidFill>
                  <a:srgbClr val="231F20"/>
                </a:solidFill>
                <a:latin typeface="Symbol"/>
                <a:cs typeface="Symbol"/>
              </a:rPr>
              <a:t></a:t>
            </a:r>
            <a:r>
              <a:rPr sz="9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= 4.62 ohms</a:t>
            </a:r>
            <a:endParaRPr sz="900">
              <a:latin typeface="Times New Roman"/>
              <a:cs typeface="Times New Roman"/>
            </a:endParaRPr>
          </a:p>
          <a:p>
            <a:pPr marL="287020" marR="7620">
              <a:lnSpc>
                <a:spcPct val="100000"/>
              </a:lnSpc>
              <a:spcBef>
                <a:spcPts val="284"/>
              </a:spcBef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Determine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stator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main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current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power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factor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when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running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at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slip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0.05  at the specified temperature of</a:t>
            </a:r>
            <a:r>
              <a:rPr sz="900" spc="-1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63ºC.</a:t>
            </a:r>
            <a:endParaRPr sz="900">
              <a:latin typeface="Times New Roman"/>
              <a:cs typeface="Times New Roman"/>
            </a:endParaRPr>
          </a:p>
          <a:p>
            <a:pPr marL="1280160">
              <a:lnSpc>
                <a:spcPct val="100000"/>
              </a:lnSpc>
              <a:spcBef>
                <a:spcPts val="285"/>
              </a:spcBef>
            </a:pPr>
            <a:r>
              <a:rPr sz="900" b="1" dirty="0">
                <a:solidFill>
                  <a:srgbClr val="EC008C"/>
                </a:solidFill>
                <a:latin typeface="Times New Roman"/>
                <a:cs typeface="Times New Roman"/>
              </a:rPr>
              <a:t>[3.74 </a:t>
            </a:r>
            <a:r>
              <a:rPr sz="900" spc="-5" dirty="0">
                <a:solidFill>
                  <a:srgbClr val="EC008C"/>
                </a:solidFill>
                <a:latin typeface="Symbol"/>
                <a:cs typeface="Symbol"/>
              </a:rPr>
              <a:t></a:t>
            </a:r>
            <a:r>
              <a:rPr sz="9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48.24º, 0.666] </a:t>
            </a:r>
            <a:r>
              <a:rPr sz="9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900" b="1" i="1" spc="-10" dirty="0">
                <a:solidFill>
                  <a:srgbClr val="EC008C"/>
                </a:solidFill>
                <a:latin typeface="Times New Roman"/>
                <a:cs typeface="Times New Roman"/>
              </a:rPr>
              <a:t>AMIE Sec. </a:t>
            </a:r>
            <a:r>
              <a:rPr sz="900" b="1" i="1" dirty="0">
                <a:solidFill>
                  <a:srgbClr val="EC008C"/>
                </a:solidFill>
                <a:latin typeface="Times New Roman"/>
                <a:cs typeface="Times New Roman"/>
              </a:rPr>
              <a:t>B </a:t>
            </a:r>
            <a:r>
              <a:rPr sz="900" b="1" i="1" spc="-10" dirty="0">
                <a:solidFill>
                  <a:srgbClr val="EC008C"/>
                </a:solidFill>
                <a:latin typeface="Times New Roman"/>
                <a:cs typeface="Times New Roman"/>
              </a:rPr>
              <a:t>Elect. Machines (E-B) Summer  </a:t>
            </a:r>
            <a:r>
              <a:rPr sz="900" b="1" i="1" spc="125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900" b="1" i="1" spc="-10" dirty="0">
                <a:solidFill>
                  <a:srgbClr val="EC008C"/>
                </a:solidFill>
                <a:latin typeface="Times New Roman"/>
                <a:cs typeface="Times New Roman"/>
              </a:rPr>
              <a:t>1991</a:t>
            </a:r>
            <a:r>
              <a:rPr sz="9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)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5156754" y="1876176"/>
            <a:ext cx="2489627" cy="1058428"/>
          </a:xfrm>
          <a:custGeom>
            <a:avLst/>
            <a:gdLst/>
            <a:ahLst/>
            <a:cxnLst/>
            <a:rect l="l" t="t" r="r" b="b"/>
            <a:pathLst>
              <a:path w="2057400" h="1650364">
                <a:moveTo>
                  <a:pt x="0" y="0"/>
                </a:moveTo>
                <a:lnTo>
                  <a:pt x="2057400" y="0"/>
                </a:lnTo>
                <a:lnTo>
                  <a:pt x="2057400" y="1650364"/>
                </a:lnTo>
                <a:lnTo>
                  <a:pt x="0" y="1650364"/>
                </a:lnTo>
                <a:lnTo>
                  <a:pt x="0" y="0"/>
                </a:lnTo>
                <a:close/>
              </a:path>
            </a:pathLst>
          </a:custGeom>
          <a:solidFill>
            <a:srgbClr val="FDE8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6220070" y="2961157"/>
            <a:ext cx="591671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Fig.</a:t>
            </a:r>
            <a:r>
              <a:rPr sz="800" b="1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36.56</a:t>
            </a:r>
            <a:endParaRPr sz="8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371804" y="2066461"/>
            <a:ext cx="2169548" cy="8033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493470" y="5827915"/>
            <a:ext cx="6140311" cy="61087"/>
          </a:xfrm>
          <a:custGeom>
            <a:avLst/>
            <a:gdLst/>
            <a:ahLst/>
            <a:cxnLst/>
            <a:rect l="l" t="t" r="r" b="b"/>
            <a:pathLst>
              <a:path w="5074285" h="95250">
                <a:moveTo>
                  <a:pt x="0" y="0"/>
                </a:moveTo>
                <a:lnTo>
                  <a:pt x="5074158" y="0"/>
                </a:lnTo>
                <a:lnTo>
                  <a:pt x="5074158" y="95123"/>
                </a:lnTo>
                <a:lnTo>
                  <a:pt x="0" y="9512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7960648" y="5880608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4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007283" y="5905323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057805" y="5932099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8173191" y="6002514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70">
                <a:moveTo>
                  <a:pt x="0" y="0"/>
                </a:moveTo>
                <a:lnTo>
                  <a:pt x="0" y="178638"/>
                </a:lnTo>
                <a:lnTo>
                  <a:pt x="207543" y="8932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7960648" y="407240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5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007283" y="431956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057805" y="458732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173191" y="529145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69">
                <a:moveTo>
                  <a:pt x="207543" y="0"/>
                </a:moveTo>
                <a:lnTo>
                  <a:pt x="0" y="89325"/>
                </a:lnTo>
                <a:lnTo>
                  <a:pt x="207543" y="178638"/>
                </a:lnTo>
                <a:lnTo>
                  <a:pt x="2075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7392516" y="5044680"/>
            <a:ext cx="268173" cy="142128"/>
          </a:xfrm>
          <a:custGeom>
            <a:avLst/>
            <a:gdLst/>
            <a:ahLst/>
            <a:cxnLst/>
            <a:rect l="l" t="t" r="r" b="b"/>
            <a:pathLst>
              <a:path w="221614" h="221615">
                <a:moveTo>
                  <a:pt x="215658" y="0"/>
                </a:moveTo>
                <a:lnTo>
                  <a:pt x="5499" y="0"/>
                </a:lnTo>
                <a:lnTo>
                  <a:pt x="0" y="5486"/>
                </a:lnTo>
                <a:lnTo>
                  <a:pt x="0" y="215658"/>
                </a:lnTo>
                <a:lnTo>
                  <a:pt x="5499" y="221157"/>
                </a:lnTo>
                <a:lnTo>
                  <a:pt x="215658" y="221157"/>
                </a:lnTo>
                <a:lnTo>
                  <a:pt x="221157" y="215658"/>
                </a:lnTo>
                <a:lnTo>
                  <a:pt x="221157" y="5486"/>
                </a:lnTo>
                <a:lnTo>
                  <a:pt x="215658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392516" y="5044680"/>
            <a:ext cx="268173" cy="142128"/>
          </a:xfrm>
          <a:custGeom>
            <a:avLst/>
            <a:gdLst/>
            <a:ahLst/>
            <a:cxnLst/>
            <a:rect l="l" t="t" r="r" b="b"/>
            <a:pathLst>
              <a:path w="221614" h="221615">
                <a:moveTo>
                  <a:pt x="215658" y="0"/>
                </a:moveTo>
                <a:lnTo>
                  <a:pt x="5499" y="0"/>
                </a:lnTo>
                <a:lnTo>
                  <a:pt x="0" y="5486"/>
                </a:lnTo>
                <a:lnTo>
                  <a:pt x="0" y="215658"/>
                </a:lnTo>
                <a:lnTo>
                  <a:pt x="5499" y="221157"/>
                </a:lnTo>
                <a:lnTo>
                  <a:pt x="215658" y="221157"/>
                </a:lnTo>
                <a:lnTo>
                  <a:pt x="221157" y="215658"/>
                </a:lnTo>
                <a:lnTo>
                  <a:pt x="221157" y="183357"/>
                </a:lnTo>
                <a:lnTo>
                  <a:pt x="51935" y="183357"/>
                </a:lnTo>
                <a:lnTo>
                  <a:pt x="51625" y="178257"/>
                </a:lnTo>
                <a:lnTo>
                  <a:pt x="56369" y="172069"/>
                </a:lnTo>
                <a:lnTo>
                  <a:pt x="59118" y="164599"/>
                </a:lnTo>
                <a:lnTo>
                  <a:pt x="60305" y="156541"/>
                </a:lnTo>
                <a:lnTo>
                  <a:pt x="60363" y="148589"/>
                </a:lnTo>
                <a:lnTo>
                  <a:pt x="45641" y="138983"/>
                </a:lnTo>
                <a:lnTo>
                  <a:pt x="34353" y="127193"/>
                </a:lnTo>
                <a:lnTo>
                  <a:pt x="27123" y="113646"/>
                </a:lnTo>
                <a:lnTo>
                  <a:pt x="24574" y="98767"/>
                </a:lnTo>
                <a:lnTo>
                  <a:pt x="31333" y="74868"/>
                </a:lnTo>
                <a:lnTo>
                  <a:pt x="49764" y="55349"/>
                </a:lnTo>
                <a:lnTo>
                  <a:pt x="77102" y="42189"/>
                </a:lnTo>
                <a:lnTo>
                  <a:pt x="110578" y="37363"/>
                </a:lnTo>
                <a:lnTo>
                  <a:pt x="221157" y="37363"/>
                </a:lnTo>
                <a:lnTo>
                  <a:pt x="221157" y="5486"/>
                </a:lnTo>
                <a:lnTo>
                  <a:pt x="215658" y="0"/>
                </a:lnTo>
                <a:close/>
              </a:path>
              <a:path w="221614" h="221615">
                <a:moveTo>
                  <a:pt x="105270" y="160032"/>
                </a:moveTo>
                <a:lnTo>
                  <a:pt x="85715" y="174978"/>
                </a:lnTo>
                <a:lnTo>
                  <a:pt x="65617" y="182508"/>
                </a:lnTo>
                <a:lnTo>
                  <a:pt x="51935" y="183357"/>
                </a:lnTo>
                <a:lnTo>
                  <a:pt x="221157" y="183357"/>
                </a:lnTo>
                <a:lnTo>
                  <a:pt x="221157" y="160223"/>
                </a:lnTo>
                <a:lnTo>
                  <a:pt x="110578" y="160223"/>
                </a:lnTo>
                <a:lnTo>
                  <a:pt x="105270" y="160032"/>
                </a:lnTo>
                <a:close/>
              </a:path>
              <a:path w="221614" h="221615">
                <a:moveTo>
                  <a:pt x="221157" y="37363"/>
                </a:moveTo>
                <a:lnTo>
                  <a:pt x="110578" y="37363"/>
                </a:lnTo>
                <a:lnTo>
                  <a:pt x="144055" y="42189"/>
                </a:lnTo>
                <a:lnTo>
                  <a:pt x="171392" y="55349"/>
                </a:lnTo>
                <a:lnTo>
                  <a:pt x="189824" y="74868"/>
                </a:lnTo>
                <a:lnTo>
                  <a:pt x="196583" y="98767"/>
                </a:lnTo>
                <a:lnTo>
                  <a:pt x="189824" y="122686"/>
                </a:lnTo>
                <a:lnTo>
                  <a:pt x="171392" y="142220"/>
                </a:lnTo>
                <a:lnTo>
                  <a:pt x="144055" y="155392"/>
                </a:lnTo>
                <a:lnTo>
                  <a:pt x="110578" y="160223"/>
                </a:lnTo>
                <a:lnTo>
                  <a:pt x="221157" y="160223"/>
                </a:lnTo>
                <a:lnTo>
                  <a:pt x="221157" y="37363"/>
                </a:lnTo>
                <a:close/>
              </a:path>
            </a:pathLst>
          </a:custGeom>
          <a:solidFill>
            <a:srgbClr val="FFD1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422254" y="5068642"/>
            <a:ext cx="208237" cy="93666"/>
          </a:xfrm>
          <a:custGeom>
            <a:avLst/>
            <a:gdLst/>
            <a:ahLst/>
            <a:cxnLst/>
            <a:rect l="l" t="t" r="r" b="b"/>
            <a:pathLst>
              <a:path w="172085" h="146050">
                <a:moveTo>
                  <a:pt x="86004" y="122859"/>
                </a:moveTo>
                <a:lnTo>
                  <a:pt x="84200" y="122859"/>
                </a:lnTo>
                <a:lnTo>
                  <a:pt x="82448" y="122758"/>
                </a:lnTo>
                <a:lnTo>
                  <a:pt x="80695" y="122669"/>
                </a:lnTo>
                <a:lnTo>
                  <a:pt x="61140" y="137614"/>
                </a:lnTo>
                <a:lnTo>
                  <a:pt x="41043" y="145145"/>
                </a:lnTo>
                <a:lnTo>
                  <a:pt x="27360" y="145993"/>
                </a:lnTo>
                <a:lnTo>
                  <a:pt x="27050" y="140893"/>
                </a:lnTo>
                <a:lnTo>
                  <a:pt x="31795" y="134706"/>
                </a:lnTo>
                <a:lnTo>
                  <a:pt x="34543" y="127236"/>
                </a:lnTo>
                <a:lnTo>
                  <a:pt x="35730" y="119178"/>
                </a:lnTo>
                <a:lnTo>
                  <a:pt x="35788" y="111226"/>
                </a:lnTo>
                <a:lnTo>
                  <a:pt x="21066" y="101620"/>
                </a:lnTo>
                <a:lnTo>
                  <a:pt x="9778" y="89830"/>
                </a:lnTo>
                <a:lnTo>
                  <a:pt x="2548" y="76282"/>
                </a:lnTo>
                <a:lnTo>
                  <a:pt x="0" y="61404"/>
                </a:lnTo>
                <a:lnTo>
                  <a:pt x="6758" y="37504"/>
                </a:lnTo>
                <a:lnTo>
                  <a:pt x="25190" y="17986"/>
                </a:lnTo>
                <a:lnTo>
                  <a:pt x="52527" y="4826"/>
                </a:lnTo>
                <a:lnTo>
                  <a:pt x="86004" y="0"/>
                </a:lnTo>
                <a:lnTo>
                  <a:pt x="119480" y="4826"/>
                </a:lnTo>
                <a:lnTo>
                  <a:pt x="146818" y="17986"/>
                </a:lnTo>
                <a:lnTo>
                  <a:pt x="165250" y="37504"/>
                </a:lnTo>
                <a:lnTo>
                  <a:pt x="172008" y="61404"/>
                </a:lnTo>
                <a:lnTo>
                  <a:pt x="165250" y="85322"/>
                </a:lnTo>
                <a:lnTo>
                  <a:pt x="146818" y="104857"/>
                </a:lnTo>
                <a:lnTo>
                  <a:pt x="119480" y="118029"/>
                </a:lnTo>
                <a:lnTo>
                  <a:pt x="86004" y="122859"/>
                </a:lnTo>
              </a:path>
            </a:pathLst>
          </a:custGeom>
          <a:ln w="74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7392516" y="5044680"/>
            <a:ext cx="268173" cy="142128"/>
          </a:xfrm>
          <a:custGeom>
            <a:avLst/>
            <a:gdLst/>
            <a:ahLst/>
            <a:cxnLst/>
            <a:rect l="l" t="t" r="r" b="b"/>
            <a:pathLst>
              <a:path w="221614" h="221615">
                <a:moveTo>
                  <a:pt x="208876" y="0"/>
                </a:moveTo>
                <a:lnTo>
                  <a:pt x="12280" y="0"/>
                </a:lnTo>
                <a:lnTo>
                  <a:pt x="5499" y="0"/>
                </a:lnTo>
                <a:lnTo>
                  <a:pt x="0" y="5486"/>
                </a:lnTo>
                <a:lnTo>
                  <a:pt x="0" y="12280"/>
                </a:lnTo>
                <a:lnTo>
                  <a:pt x="0" y="208876"/>
                </a:lnTo>
                <a:lnTo>
                  <a:pt x="0" y="215658"/>
                </a:lnTo>
                <a:lnTo>
                  <a:pt x="5499" y="221157"/>
                </a:lnTo>
                <a:lnTo>
                  <a:pt x="12280" y="221157"/>
                </a:lnTo>
                <a:lnTo>
                  <a:pt x="208876" y="221157"/>
                </a:lnTo>
                <a:lnTo>
                  <a:pt x="215658" y="221157"/>
                </a:lnTo>
                <a:lnTo>
                  <a:pt x="221157" y="215658"/>
                </a:lnTo>
                <a:lnTo>
                  <a:pt x="221157" y="208876"/>
                </a:lnTo>
                <a:lnTo>
                  <a:pt x="221157" y="12280"/>
                </a:lnTo>
                <a:lnTo>
                  <a:pt x="221157" y="5486"/>
                </a:lnTo>
                <a:lnTo>
                  <a:pt x="215658" y="0"/>
                </a:lnTo>
                <a:lnTo>
                  <a:pt x="208876" y="0"/>
                </a:lnTo>
                <a:close/>
              </a:path>
            </a:pathLst>
          </a:custGeom>
          <a:ln w="74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6377748" y="5042291"/>
            <a:ext cx="2766252" cy="759182"/>
          </a:xfrm>
          <a:prstGeom prst="rect">
            <a:avLst/>
          </a:prstGeom>
          <a:ln w="12700">
            <a:solidFill>
              <a:srgbClr val="000000"/>
            </a:solidFill>
          </a:ln>
        </p:spPr>
        <p:txBody>
          <a:bodyPr vert="horz" wrap="square" lIns="0" tIns="5080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00"/>
              </a:spcBef>
            </a:pPr>
            <a:r>
              <a:rPr sz="800" b="1" i="1" dirty="0">
                <a:latin typeface="Arial"/>
                <a:cs typeface="Arial"/>
              </a:rPr>
              <a:t>DELL</a:t>
            </a:r>
            <a:endParaRPr sz="8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40"/>
              </a:spcBef>
            </a:pPr>
            <a:r>
              <a:rPr sz="800" i="1" dirty="0">
                <a:latin typeface="Arial"/>
                <a:cs typeface="Arial"/>
              </a:rPr>
              <a:t>2018-11-22</a:t>
            </a:r>
            <a:r>
              <a:rPr sz="800" i="1" spc="-100" dirty="0">
                <a:latin typeface="Arial"/>
                <a:cs typeface="Arial"/>
              </a:rPr>
              <a:t> </a:t>
            </a:r>
            <a:r>
              <a:rPr sz="800" i="1" dirty="0">
                <a:latin typeface="Arial"/>
                <a:cs typeface="Arial"/>
              </a:rPr>
              <a:t>08:19:30</a:t>
            </a:r>
            <a:endParaRPr sz="800">
              <a:latin typeface="Arial"/>
              <a:cs typeface="Arial"/>
            </a:endParaRPr>
          </a:p>
          <a:p>
            <a:pPr marL="25400">
              <a:lnSpc>
                <a:spcPct val="100000"/>
              </a:lnSpc>
              <a:spcBef>
                <a:spcPts val="40"/>
              </a:spcBef>
            </a:pPr>
            <a:r>
              <a:rPr sz="1000" dirty="0">
                <a:latin typeface="Arial"/>
                <a:cs typeface="Arial"/>
              </a:rPr>
              <a:t>--------------------------------------------</a:t>
            </a:r>
            <a:endParaRPr sz="1000">
              <a:latin typeface="Arial"/>
              <a:cs typeface="Arial"/>
            </a:endParaRPr>
          </a:p>
          <a:p>
            <a:pPr marL="25400" marR="1328420">
              <a:lnSpc>
                <a:spcPct val="100000"/>
              </a:lnSpc>
            </a:pPr>
            <a:r>
              <a:rPr sz="1000" dirty="0">
                <a:latin typeface="Arial"/>
                <a:cs typeface="Arial"/>
              </a:rPr>
              <a:t>first for all  Second for</a:t>
            </a:r>
            <a:r>
              <a:rPr sz="1000" spc="-9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Grail  The-rid Fro</a:t>
            </a:r>
            <a:r>
              <a:rPr sz="1000" spc="-100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MEn</a:t>
            </a:r>
            <a:endParaRPr sz="10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52474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68679" y="977713"/>
            <a:ext cx="3087445" cy="0"/>
          </a:xfrm>
          <a:custGeom>
            <a:avLst/>
            <a:gdLst/>
            <a:ahLst/>
            <a:cxnLst/>
            <a:rect l="l" t="t" r="r" b="b"/>
            <a:pathLst>
              <a:path w="2551429">
                <a:moveTo>
                  <a:pt x="0" y="0"/>
                </a:moveTo>
                <a:lnTo>
                  <a:pt x="2551176" y="0"/>
                </a:lnTo>
              </a:path>
            </a:pathLst>
          </a:custGeom>
          <a:ln w="12192">
            <a:solidFill>
              <a:srgbClr val="F793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08638" y="845440"/>
            <a:ext cx="154372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5AAA"/>
                </a:solidFill>
                <a:latin typeface="Arial"/>
                <a:cs typeface="Arial"/>
              </a:rPr>
              <a:t>Single-phase</a:t>
            </a:r>
            <a:r>
              <a:rPr sz="1000" b="1" spc="-70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5AAA"/>
                </a:solidFill>
                <a:latin typeface="Arial"/>
                <a:cs typeface="Arial"/>
              </a:rPr>
              <a:t>Motors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42769" y="842426"/>
            <a:ext cx="1307823" cy="179536"/>
          </a:xfrm>
          <a:prstGeom prst="rect">
            <a:avLst/>
          </a:prstGeom>
          <a:solidFill>
            <a:srgbClr val="FEE2C8"/>
          </a:solidFill>
        </p:spPr>
        <p:txBody>
          <a:bodyPr vert="horz" wrap="square" lIns="0" tIns="0" rIns="0" bIns="0" rtlCol="0">
            <a:spAutoFit/>
          </a:bodyPr>
          <a:lstStyle/>
          <a:p>
            <a:pPr marL="54610">
              <a:lnSpc>
                <a:spcPts val="1375"/>
              </a:lnSpc>
            </a:pPr>
            <a:r>
              <a:rPr sz="1200" b="1" spc="5" dirty="0">
                <a:solidFill>
                  <a:srgbClr val="231F20"/>
                </a:solidFill>
                <a:latin typeface="Arial"/>
                <a:cs typeface="Arial"/>
              </a:rPr>
              <a:t>1397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528047" y="2072304"/>
            <a:ext cx="6097281" cy="134391"/>
          </a:xfrm>
          <a:custGeom>
            <a:avLst/>
            <a:gdLst/>
            <a:ahLst/>
            <a:cxnLst/>
            <a:rect l="l" t="t" r="r" b="b"/>
            <a:pathLst>
              <a:path w="5038725" h="209550">
                <a:moveTo>
                  <a:pt x="0" y="0"/>
                </a:moveTo>
                <a:lnTo>
                  <a:pt x="5038598" y="0"/>
                </a:lnTo>
                <a:lnTo>
                  <a:pt x="5038598" y="209423"/>
                </a:lnTo>
                <a:lnTo>
                  <a:pt x="0" y="209423"/>
                </a:lnTo>
                <a:lnTo>
                  <a:pt x="0" y="0"/>
                </a:lnTo>
                <a:close/>
              </a:path>
            </a:pathLst>
          </a:custGeom>
          <a:solidFill>
            <a:srgbClr val="E1F4F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524359" y="2244244"/>
            <a:ext cx="6095744" cy="3593934"/>
          </a:xfrm>
          <a:custGeom>
            <a:avLst/>
            <a:gdLst/>
            <a:ahLst/>
            <a:cxnLst/>
            <a:rect l="l" t="t" r="r" b="b"/>
            <a:pathLst>
              <a:path w="5037455" h="5603875">
                <a:moveTo>
                  <a:pt x="0" y="5603748"/>
                </a:moveTo>
                <a:lnTo>
                  <a:pt x="5037074" y="5603748"/>
                </a:lnTo>
                <a:lnTo>
                  <a:pt x="5037074" y="0"/>
                </a:lnTo>
                <a:lnTo>
                  <a:pt x="0" y="0"/>
                </a:lnTo>
                <a:lnTo>
                  <a:pt x="0" y="5603748"/>
                </a:lnTo>
                <a:close/>
              </a:path>
            </a:pathLst>
          </a:custGeom>
          <a:solidFill>
            <a:srgbClr val="EDE3F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24359" y="2244244"/>
            <a:ext cx="6095744" cy="3620405"/>
          </a:xfrm>
          <a:custGeom>
            <a:avLst/>
            <a:gdLst/>
            <a:ahLst/>
            <a:cxnLst/>
            <a:rect l="l" t="t" r="r" b="b"/>
            <a:pathLst>
              <a:path w="5037455" h="5645150">
                <a:moveTo>
                  <a:pt x="0" y="0"/>
                </a:moveTo>
                <a:lnTo>
                  <a:pt x="5037074" y="0"/>
                </a:lnTo>
                <a:lnTo>
                  <a:pt x="5037074" y="5644769"/>
                </a:lnTo>
                <a:lnTo>
                  <a:pt x="0" y="5644769"/>
                </a:lnTo>
                <a:lnTo>
                  <a:pt x="0" y="0"/>
                </a:lnTo>
                <a:close/>
              </a:path>
            </a:pathLst>
          </a:custGeom>
          <a:ln w="6095">
            <a:solidFill>
              <a:srgbClr val="91278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45873" y="1051668"/>
            <a:ext cx="6083449" cy="987568"/>
          </a:xfrm>
          <a:custGeom>
            <a:avLst/>
            <a:gdLst/>
            <a:ahLst/>
            <a:cxnLst/>
            <a:rect l="l" t="t" r="r" b="b"/>
            <a:pathLst>
              <a:path w="5027295" h="1539875">
                <a:moveTo>
                  <a:pt x="0" y="1539748"/>
                </a:moveTo>
                <a:lnTo>
                  <a:pt x="5026913" y="1539748"/>
                </a:lnTo>
                <a:lnTo>
                  <a:pt x="5026913" y="0"/>
                </a:lnTo>
                <a:lnTo>
                  <a:pt x="0" y="0"/>
                </a:lnTo>
                <a:lnTo>
                  <a:pt x="0" y="1539748"/>
                </a:lnTo>
                <a:close/>
              </a:path>
            </a:pathLst>
          </a:custGeom>
          <a:solidFill>
            <a:srgbClr val="FFFDE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545873" y="1030247"/>
            <a:ext cx="6083449" cy="1009152"/>
          </a:xfrm>
          <a:custGeom>
            <a:avLst/>
            <a:gdLst/>
            <a:ahLst/>
            <a:cxnLst/>
            <a:rect l="l" t="t" r="r" b="b"/>
            <a:pathLst>
              <a:path w="5027295" h="1573530">
                <a:moveTo>
                  <a:pt x="0" y="0"/>
                </a:moveTo>
                <a:lnTo>
                  <a:pt x="5026913" y="0"/>
                </a:lnTo>
                <a:lnTo>
                  <a:pt x="5026913" y="1573149"/>
                </a:lnTo>
                <a:lnTo>
                  <a:pt x="0" y="1573149"/>
                </a:lnTo>
                <a:lnTo>
                  <a:pt x="0" y="0"/>
                </a:lnTo>
                <a:close/>
              </a:path>
            </a:pathLst>
          </a:custGeom>
          <a:ln w="6096">
            <a:solidFill>
              <a:srgbClr val="F5821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1528047" y="1072519"/>
            <a:ext cx="6097281" cy="202876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57834" marR="58419" indent="-173990" algn="just">
              <a:lnSpc>
                <a:spcPct val="100000"/>
              </a:lnSpc>
              <a:buClr>
                <a:srgbClr val="EC008C"/>
              </a:buClr>
              <a:buFont typeface="Times New Roman"/>
              <a:buAutoNum type="arabicPeriod" startAt="2"/>
              <a:tabLst>
                <a:tab pos="45847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fractional horse-power universal motor has armature circuit resistance of 20 ohm and inductance 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0.4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H.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On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being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connected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220-V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d.c.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supply,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draws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1.0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from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mains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runs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at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2000</a:t>
            </a:r>
            <a:endParaRPr sz="900">
              <a:latin typeface="Times New Roman"/>
              <a:cs typeface="Times New Roman"/>
            </a:endParaRPr>
          </a:p>
          <a:p>
            <a:pPr marL="457834" marR="63500">
              <a:lnSpc>
                <a:spcPct val="100000"/>
              </a:lnSpc>
            </a:pP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r.p.m.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Estimate the speed and power factor of the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motor,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when connected to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230-V,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50-Hz supply  drawing the same armature current.  Draw relevant phasor</a:t>
            </a:r>
            <a:r>
              <a:rPr sz="900" spc="-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diagram.</a:t>
            </a:r>
            <a:endParaRPr sz="900">
              <a:latin typeface="Times New Roman"/>
              <a:cs typeface="Times New Roman"/>
            </a:endParaRPr>
          </a:p>
          <a:p>
            <a:pPr marL="2353945">
              <a:lnSpc>
                <a:spcPct val="100000"/>
              </a:lnSpc>
              <a:spcBef>
                <a:spcPts val="285"/>
              </a:spcBef>
            </a:pPr>
            <a:r>
              <a:rPr sz="900" spc="-10" dirty="0">
                <a:solidFill>
                  <a:srgbClr val="EC008C"/>
                </a:solidFill>
                <a:latin typeface="Times New Roman"/>
                <a:cs typeface="Times New Roman"/>
              </a:rPr>
              <a:t>[</a:t>
            </a:r>
            <a:r>
              <a:rPr sz="9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1726 </a:t>
            </a:r>
            <a:r>
              <a:rPr sz="9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rpm, 0.84</a:t>
            </a:r>
            <a:r>
              <a:rPr sz="900" spc="-15" dirty="0">
                <a:solidFill>
                  <a:srgbClr val="EC008C"/>
                </a:solidFill>
                <a:latin typeface="Times New Roman"/>
                <a:cs typeface="Times New Roman"/>
              </a:rPr>
              <a:t>] </a:t>
            </a:r>
            <a:r>
              <a:rPr sz="9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900" b="1" i="1" spc="-10" dirty="0">
                <a:solidFill>
                  <a:srgbClr val="EC008C"/>
                </a:solidFill>
                <a:latin typeface="Times New Roman"/>
                <a:cs typeface="Times New Roman"/>
              </a:rPr>
              <a:t>AMIE Sec. </a:t>
            </a:r>
            <a:r>
              <a:rPr sz="900" b="1" i="1" dirty="0">
                <a:solidFill>
                  <a:srgbClr val="EC008C"/>
                </a:solidFill>
                <a:latin typeface="Times New Roman"/>
                <a:cs typeface="Times New Roman"/>
              </a:rPr>
              <a:t>B </a:t>
            </a:r>
            <a:r>
              <a:rPr sz="900" b="1" i="1" spc="-10" dirty="0">
                <a:solidFill>
                  <a:srgbClr val="EC008C"/>
                </a:solidFill>
                <a:latin typeface="Times New Roman"/>
                <a:cs typeface="Times New Roman"/>
              </a:rPr>
              <a:t>Elect. Machines  </a:t>
            </a:r>
            <a:r>
              <a:rPr sz="900" b="1" i="1" spc="2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900" b="1" i="1" spc="-10" dirty="0">
                <a:solidFill>
                  <a:srgbClr val="EC008C"/>
                </a:solidFill>
                <a:latin typeface="Times New Roman"/>
                <a:cs typeface="Times New Roman"/>
              </a:rPr>
              <a:t>1991</a:t>
            </a:r>
            <a:r>
              <a:rPr sz="9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)</a:t>
            </a:r>
            <a:endParaRPr sz="900">
              <a:latin typeface="Times New Roman"/>
              <a:cs typeface="Times New Roman"/>
            </a:endParaRPr>
          </a:p>
          <a:p>
            <a:pPr marL="457834" marR="58419" indent="-173355" algn="just">
              <a:lnSpc>
                <a:spcPct val="100000"/>
              </a:lnSpc>
              <a:spcBef>
                <a:spcPts val="285"/>
              </a:spcBef>
              <a:buClr>
                <a:srgbClr val="EC008C"/>
              </a:buClr>
              <a:buFont typeface="Times New Roman"/>
              <a:buAutoNum type="arabicPeriod" startAt="3"/>
              <a:tabLst>
                <a:tab pos="45847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universal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series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motor,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when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operating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on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220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d.c.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draws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10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runs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at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1400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r.p.m.</a:t>
            </a:r>
            <a:r>
              <a:rPr sz="900" spc="1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Find</a:t>
            </a:r>
            <a:r>
              <a:rPr sz="9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the  new speed and power 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factor,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when connected to 220 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V,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25 Hz 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supply,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the motor current remaining 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 same.  The motor has total resistance of 1 ohm and total inductance of 0.1</a:t>
            </a:r>
            <a:r>
              <a:rPr sz="900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H.</a:t>
            </a:r>
            <a:endParaRPr sz="900">
              <a:latin typeface="Times New Roman"/>
              <a:cs typeface="Times New Roman"/>
            </a:endParaRPr>
          </a:p>
          <a:p>
            <a:pPr marL="2460625">
              <a:lnSpc>
                <a:spcPct val="100000"/>
              </a:lnSpc>
              <a:spcBef>
                <a:spcPts val="359"/>
              </a:spcBef>
            </a:pPr>
            <a:r>
              <a:rPr sz="900" spc="-10" dirty="0">
                <a:solidFill>
                  <a:srgbClr val="EC008C"/>
                </a:solidFill>
                <a:latin typeface="Times New Roman"/>
                <a:cs typeface="Times New Roman"/>
              </a:rPr>
              <a:t>[</a:t>
            </a:r>
            <a:r>
              <a:rPr sz="9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961 </a:t>
            </a:r>
            <a:r>
              <a:rPr sz="9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rpm; </a:t>
            </a:r>
            <a:r>
              <a:rPr sz="9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0.7</a:t>
            </a:r>
            <a:r>
              <a:rPr sz="900" spc="-15" dirty="0">
                <a:solidFill>
                  <a:srgbClr val="EC008C"/>
                </a:solidFill>
                <a:latin typeface="Times New Roman"/>
                <a:cs typeface="Times New Roman"/>
              </a:rPr>
              <a:t>] </a:t>
            </a:r>
            <a:r>
              <a:rPr sz="9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900" b="1" i="1" spc="-10" dirty="0">
                <a:solidFill>
                  <a:srgbClr val="EC008C"/>
                </a:solidFill>
                <a:latin typeface="Times New Roman"/>
                <a:cs typeface="Times New Roman"/>
              </a:rPr>
              <a:t>AMIE Sec. </a:t>
            </a:r>
            <a:r>
              <a:rPr sz="900" b="1" i="1" dirty="0">
                <a:solidFill>
                  <a:srgbClr val="EC008C"/>
                </a:solidFill>
                <a:latin typeface="Times New Roman"/>
                <a:cs typeface="Times New Roman"/>
              </a:rPr>
              <a:t>B </a:t>
            </a:r>
            <a:r>
              <a:rPr sz="900" b="1" i="1" spc="-10" dirty="0">
                <a:solidFill>
                  <a:srgbClr val="EC008C"/>
                </a:solidFill>
                <a:latin typeface="Times New Roman"/>
                <a:cs typeface="Times New Roman"/>
              </a:rPr>
              <a:t>Elect. Machines  </a:t>
            </a:r>
            <a:r>
              <a:rPr sz="900" b="1" i="1" spc="3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900" b="1" i="1" spc="-15" dirty="0">
                <a:solidFill>
                  <a:srgbClr val="EC008C"/>
                </a:solidFill>
                <a:latin typeface="Times New Roman"/>
                <a:cs typeface="Times New Roman"/>
              </a:rPr>
              <a:t>1990</a:t>
            </a:r>
            <a:r>
              <a:rPr sz="9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)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Times New Roman"/>
              <a:cs typeface="Times New Roman"/>
            </a:endParaRPr>
          </a:p>
          <a:p>
            <a:pPr marL="561340">
              <a:lnSpc>
                <a:spcPct val="100000"/>
              </a:lnSpc>
            </a:pPr>
            <a:r>
              <a:rPr sz="1100" b="1" dirty="0">
                <a:solidFill>
                  <a:srgbClr val="005AAA"/>
                </a:solidFill>
                <a:latin typeface="Arial"/>
                <a:cs typeface="Arial"/>
              </a:rPr>
              <a:t>QUESTIONS AND ANSWERS ON SINGLE-PHASE</a:t>
            </a:r>
            <a:r>
              <a:rPr sz="1100" b="1" spc="-105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100" b="1" spc="-20" dirty="0">
                <a:solidFill>
                  <a:srgbClr val="005AAA"/>
                </a:solidFill>
                <a:latin typeface="Arial"/>
                <a:cs typeface="Arial"/>
              </a:rPr>
              <a:t>MOTORS</a:t>
            </a:r>
            <a:endParaRPr sz="1100">
              <a:latin typeface="Arial"/>
              <a:cs typeface="Arial"/>
            </a:endParaRPr>
          </a:p>
          <a:p>
            <a:pPr marL="146685">
              <a:lnSpc>
                <a:spcPct val="100000"/>
              </a:lnSpc>
              <a:spcBef>
                <a:spcPts val="885"/>
              </a:spcBef>
            </a:pP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Q.1.      </a:t>
            </a:r>
            <a:r>
              <a:rPr sz="1000" b="1" spc="235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How would you reverse the direction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of </a:t>
            </a: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rotation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of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a </a:t>
            </a: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capacitor start-induction-run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68665" y="2352571"/>
            <a:ext cx="3940371" cy="130651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1630">
              <a:lnSpc>
                <a:spcPct val="100000"/>
              </a:lnSpc>
            </a:pP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motor</a:t>
            </a:r>
            <a:r>
              <a:rPr sz="1000" b="1" spc="-35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?</a:t>
            </a:r>
            <a:endParaRPr sz="1000">
              <a:latin typeface="Times New Roman"/>
              <a:cs typeface="Times New Roman"/>
            </a:endParaRPr>
          </a:p>
          <a:p>
            <a:pPr marL="341630" marR="5080" indent="-329565" algn="just">
              <a:lnSpc>
                <a:spcPct val="100000"/>
              </a:lnSpc>
              <a:spcBef>
                <a:spcPts val="145"/>
              </a:spcBef>
            </a:pP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Ans.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 reversing either the running or starting-winding leads  where they are connected to the lines. Both must not be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reversed.</a:t>
            </a:r>
            <a:endParaRPr sz="1000">
              <a:latin typeface="Times New Roman"/>
              <a:cs typeface="Times New Roman"/>
            </a:endParaRPr>
          </a:p>
          <a:p>
            <a:pPr marL="12700" marR="57150" lvl="1" indent="17780">
              <a:lnSpc>
                <a:spcPct val="112000"/>
              </a:lnSpc>
              <a:buAutoNum type="arabicPeriod" startAt="2"/>
              <a:tabLst>
                <a:tab pos="342265" algn="l"/>
              </a:tabLst>
            </a:pP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In 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which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direction 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does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a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shaded-pole 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motor run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?  </a:t>
            </a: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Ans.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 runs from the unshaded to the shaded pole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(Fig.36.57)</a:t>
            </a:r>
            <a:endParaRPr sz="1000">
              <a:latin typeface="Times New Roman"/>
              <a:cs typeface="Times New Roman"/>
            </a:endParaRPr>
          </a:p>
          <a:p>
            <a:pPr marL="341630" lvl="1" indent="-311150">
              <a:lnSpc>
                <a:spcPct val="100000"/>
              </a:lnSpc>
              <a:spcBef>
                <a:spcPts val="140"/>
              </a:spcBef>
              <a:buAutoNum type="arabicPeriod" startAt="2"/>
              <a:tabLst>
                <a:tab pos="342265" algn="l"/>
              </a:tabLst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Can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such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a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motor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be </a:t>
            </a:r>
            <a:r>
              <a:rPr sz="1000" b="1" spc="-30" dirty="0">
                <a:solidFill>
                  <a:srgbClr val="EC008C"/>
                </a:solidFill>
                <a:latin typeface="Times New Roman"/>
                <a:cs typeface="Times New Roman"/>
              </a:rPr>
              <a:t>reversed  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?</a:t>
            </a:r>
            <a:endParaRPr sz="1000">
              <a:latin typeface="Times New Roman"/>
              <a:cs typeface="Times New Roman"/>
            </a:endParaRPr>
          </a:p>
          <a:p>
            <a:pPr marL="341630" marR="6985" indent="-329565" algn="just">
              <a:lnSpc>
                <a:spcPct val="100000"/>
              </a:lnSpc>
              <a:spcBef>
                <a:spcPts val="140"/>
              </a:spcBef>
            </a:pP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Ans.</a:t>
            </a:r>
            <a:r>
              <a:rPr sz="1000" b="1" spc="20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Normally,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such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motors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not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reversible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because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that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would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involve mechanical dismantling and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re-assembly. 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How-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668665" y="3290863"/>
            <a:ext cx="5946674" cy="9489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1630" marR="7620">
              <a:lnSpc>
                <a:spcPct val="100000"/>
              </a:lnSpc>
            </a:pP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ever,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special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made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having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two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rotors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common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shaft,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each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having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stator  assembly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rotation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opposite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direction.</a:t>
            </a:r>
            <a:endParaRPr sz="1000">
              <a:latin typeface="Times New Roman"/>
              <a:cs typeface="Times New Roman"/>
            </a:endParaRPr>
          </a:p>
          <a:p>
            <a:pPr marL="30480">
              <a:lnSpc>
                <a:spcPct val="100000"/>
              </a:lnSpc>
              <a:spcBef>
                <a:spcPts val="145"/>
              </a:spcBef>
            </a:pP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Q.4.  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What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is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a </a:t>
            </a:r>
            <a:r>
              <a:rPr sz="1000" b="1" spc="-30" dirty="0">
                <a:solidFill>
                  <a:srgbClr val="EC008C"/>
                </a:solidFill>
                <a:latin typeface="Times New Roman"/>
                <a:cs typeface="Times New Roman"/>
              </a:rPr>
              <a:t>universal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motor </a:t>
            </a:r>
            <a:r>
              <a:rPr sz="1000" b="1" spc="8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?</a:t>
            </a:r>
            <a:endParaRPr sz="1000">
              <a:latin typeface="Times New Roman"/>
              <a:cs typeface="Times New Roman"/>
            </a:endParaRPr>
          </a:p>
          <a:p>
            <a:pPr marL="341630" marR="5080" indent="-329565" algn="just">
              <a:lnSpc>
                <a:spcPct val="100000"/>
              </a:lnSpc>
              <a:spcBef>
                <a:spcPts val="145"/>
              </a:spcBef>
            </a:pP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Ans.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 is built like a series d.c. motor with the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difference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that both its stator and armature are  laminated.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They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can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used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either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d.c.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or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a.c.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supply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although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speed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power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  greater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direct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current.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They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cannot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satisfactorly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made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run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at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less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than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about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2000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68665" y="3900752"/>
            <a:ext cx="2740126" cy="11156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41630">
              <a:lnSpc>
                <a:spcPct val="100000"/>
              </a:lnSpc>
            </a:pP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r.p.m.</a:t>
            </a:r>
            <a:endParaRPr sz="1000">
              <a:latin typeface="Times New Roman"/>
              <a:cs typeface="Times New Roman"/>
            </a:endParaRPr>
          </a:p>
          <a:p>
            <a:pPr marL="341630" marR="5080" lvl="1" indent="-311150" algn="just">
              <a:lnSpc>
                <a:spcPct val="100000"/>
              </a:lnSpc>
              <a:spcBef>
                <a:spcPts val="140"/>
              </a:spcBef>
              <a:buAutoNum type="arabicPeriod" startAt="5"/>
              <a:tabLst>
                <a:tab pos="342265" algn="l"/>
              </a:tabLst>
            </a:pPr>
            <a:r>
              <a:rPr sz="1000" b="1" spc="20" dirty="0">
                <a:solidFill>
                  <a:srgbClr val="EC008C"/>
                </a:solidFill>
                <a:latin typeface="Times New Roman"/>
                <a:cs typeface="Times New Roman"/>
              </a:rPr>
              <a:t>How can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a </a:t>
            </a:r>
            <a:r>
              <a:rPr sz="1000" b="1" spc="25" dirty="0">
                <a:solidFill>
                  <a:srgbClr val="EC008C"/>
                </a:solidFill>
                <a:latin typeface="Times New Roman"/>
                <a:cs typeface="Times New Roman"/>
              </a:rPr>
              <a:t>universal </a:t>
            </a:r>
            <a:r>
              <a:rPr sz="1000" b="1" spc="20" dirty="0">
                <a:solidFill>
                  <a:srgbClr val="EC008C"/>
                </a:solidFill>
                <a:latin typeface="Times New Roman"/>
                <a:cs typeface="Times New Roman"/>
              </a:rPr>
              <a:t>motor </a:t>
            </a:r>
            <a:r>
              <a:rPr sz="1000" b="1" spc="30" dirty="0">
                <a:solidFill>
                  <a:srgbClr val="EC008C"/>
                </a:solidFill>
                <a:latin typeface="Times New Roman"/>
                <a:cs typeface="Times New Roman"/>
              </a:rPr>
              <a:t>be 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reversed</a:t>
            </a:r>
            <a:r>
              <a:rPr sz="1000" b="1" spc="-35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?</a:t>
            </a:r>
            <a:endParaRPr sz="1000">
              <a:latin typeface="Times New Roman"/>
              <a:cs typeface="Times New Roman"/>
            </a:endParaRPr>
          </a:p>
          <a:p>
            <a:pPr marL="341630" marR="8890" indent="-329565" algn="just">
              <a:lnSpc>
                <a:spcPct val="100000"/>
              </a:lnSpc>
              <a:spcBef>
                <a:spcPts val="140"/>
              </a:spcBef>
            </a:pP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Ans.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 reversing either the field leads or  armature leads but not</a:t>
            </a:r>
            <a:r>
              <a:rPr sz="1000" spc="-1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both.</a:t>
            </a:r>
            <a:endParaRPr sz="1000">
              <a:latin typeface="Times New Roman"/>
              <a:cs typeface="Times New Roman"/>
            </a:endParaRPr>
          </a:p>
          <a:p>
            <a:pPr marL="341630" marR="5080" lvl="1" indent="-311150" algn="just">
              <a:lnSpc>
                <a:spcPct val="100000"/>
              </a:lnSpc>
              <a:spcBef>
                <a:spcPts val="140"/>
              </a:spcBef>
              <a:buAutoNum type="arabicPeriod" startAt="6"/>
              <a:tabLst>
                <a:tab pos="342265" algn="l"/>
              </a:tabLst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How can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we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reverse 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the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direction of  </a:t>
            </a:r>
            <a:r>
              <a:rPr sz="1000" b="1" spc="25" dirty="0">
                <a:solidFill>
                  <a:srgbClr val="EC008C"/>
                </a:solidFill>
                <a:latin typeface="Times New Roman"/>
                <a:cs typeface="Times New Roman"/>
              </a:rPr>
              <a:t>rotation </a:t>
            </a:r>
            <a:r>
              <a:rPr sz="1000" b="1" spc="15" dirty="0">
                <a:solidFill>
                  <a:srgbClr val="EC008C"/>
                </a:solidFill>
                <a:latin typeface="Times New Roman"/>
                <a:cs typeface="Times New Roman"/>
              </a:rPr>
              <a:t>of </a:t>
            </a:r>
            <a:r>
              <a:rPr sz="1000" b="1" spc="25" dirty="0">
                <a:solidFill>
                  <a:srgbClr val="EC008C"/>
                </a:solidFill>
                <a:latin typeface="Times New Roman"/>
                <a:cs typeface="Times New Roman"/>
              </a:rPr>
              <a:t>repulsion, </a:t>
            </a:r>
            <a:r>
              <a:rPr sz="1000" b="1" spc="30" dirty="0">
                <a:solidFill>
                  <a:srgbClr val="EC008C"/>
                </a:solidFill>
                <a:latin typeface="Times New Roman"/>
                <a:cs typeface="Times New Roman"/>
              </a:rPr>
              <a:t>repulsion- 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induction and</a:t>
            </a:r>
            <a:r>
              <a:rPr sz="1000" b="1" spc="215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5" dirty="0">
                <a:solidFill>
                  <a:srgbClr val="EC008C"/>
                </a:solidFill>
                <a:latin typeface="Times New Roman"/>
                <a:cs typeface="Times New Roman"/>
              </a:rPr>
              <a:t>repulsion-induction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68665" y="4717848"/>
            <a:ext cx="5777625" cy="10238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R="1713864" algn="ctr">
              <a:lnSpc>
                <a:spcPct val="100000"/>
              </a:lnSpc>
            </a:pP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and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repulsion- start-induction-run motors </a:t>
            </a:r>
            <a:r>
              <a:rPr sz="1000" b="1" spc="13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?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Ans.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 shifting the brush positions by about 15º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electrical.</a:t>
            </a:r>
            <a:endParaRPr sz="1000">
              <a:latin typeface="Times New Roman"/>
              <a:cs typeface="Times New Roman"/>
            </a:endParaRPr>
          </a:p>
          <a:p>
            <a:pPr marL="12700" lvl="1" indent="17780">
              <a:lnSpc>
                <a:spcPct val="100000"/>
              </a:lnSpc>
              <a:spcBef>
                <a:spcPts val="140"/>
              </a:spcBef>
              <a:buAutoNum type="arabicPeriod" startAt="7"/>
              <a:tabLst>
                <a:tab pos="342265" algn="l"/>
              </a:tabLst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How</a:t>
            </a:r>
            <a:r>
              <a:rPr sz="1000" b="1" spc="8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can</a:t>
            </a:r>
            <a:r>
              <a:rPr sz="1000" b="1" spc="8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we</a:t>
            </a:r>
            <a:r>
              <a:rPr sz="1000" b="1" spc="8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reverse</a:t>
            </a:r>
            <a:r>
              <a:rPr sz="1000" b="1" spc="8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the</a:t>
            </a:r>
            <a:r>
              <a:rPr sz="1000" b="1" spc="8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rotation</a:t>
            </a:r>
            <a:r>
              <a:rPr sz="1000" b="1" spc="8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of</a:t>
            </a:r>
            <a:r>
              <a:rPr sz="1000" b="1" spc="8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a</a:t>
            </a:r>
            <a:r>
              <a:rPr sz="1000" b="1" spc="8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1-phase,</a:t>
            </a:r>
            <a:r>
              <a:rPr sz="1000" b="1" spc="8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split-phase</a:t>
            </a:r>
            <a:r>
              <a:rPr sz="1000" b="1" spc="8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motor</a:t>
            </a:r>
            <a:r>
              <a:rPr sz="1000" b="1" spc="8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?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Ans.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By reversing the leads to either the running or starter winding (Fig. 36.58) but not</a:t>
            </a:r>
            <a:r>
              <a:rPr sz="1000" spc="-1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both.</a:t>
            </a:r>
            <a:endParaRPr sz="1000">
              <a:latin typeface="Times New Roman"/>
              <a:cs typeface="Times New Roman"/>
            </a:endParaRPr>
          </a:p>
          <a:p>
            <a:pPr marL="12700" marR="561975" lvl="1" indent="17780">
              <a:lnSpc>
                <a:spcPct val="115999"/>
              </a:lnSpc>
              <a:spcBef>
                <a:spcPts val="20"/>
              </a:spcBef>
              <a:buAutoNum type="arabicPeriod" startAt="8"/>
              <a:tabLst>
                <a:tab pos="342265" algn="l"/>
              </a:tabLst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What could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be 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the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reasons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if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a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repulsion-induction 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motor fails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to 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start </a:t>
            </a: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?  </a:t>
            </a: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Ans.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Any one of the following</a:t>
            </a:r>
            <a:r>
              <a:rPr sz="1000" spc="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67005" y="5392244"/>
            <a:ext cx="1738128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1.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no supply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voltage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3.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excessive overload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5.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armature may be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rubbing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03382" y="5392244"/>
            <a:ext cx="3530813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2.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low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voltage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4.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 bearing lining may be stuck or ‘frozen’ to the</a:t>
            </a:r>
            <a:r>
              <a:rPr sz="1000" spc="-1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shaft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6.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brush yoke may be incorrectly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located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067006" y="5718692"/>
            <a:ext cx="1993237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7.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brush spacing may be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wrong.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4518672" y="3959884"/>
            <a:ext cx="3071308" cy="634487"/>
          </a:xfrm>
          <a:custGeom>
            <a:avLst/>
            <a:gdLst/>
            <a:ahLst/>
            <a:cxnLst/>
            <a:rect l="l" t="t" r="r" b="b"/>
            <a:pathLst>
              <a:path w="2538095" h="989329">
                <a:moveTo>
                  <a:pt x="0" y="0"/>
                </a:moveTo>
                <a:lnTo>
                  <a:pt x="2537968" y="0"/>
                </a:lnTo>
                <a:lnTo>
                  <a:pt x="2537968" y="989202"/>
                </a:lnTo>
                <a:lnTo>
                  <a:pt x="0" y="989202"/>
                </a:lnTo>
                <a:lnTo>
                  <a:pt x="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5663133" y="4603168"/>
            <a:ext cx="591671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Fig.</a:t>
            </a:r>
            <a:r>
              <a:rPr sz="800" b="1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36.58</a:t>
            </a:r>
            <a:endParaRPr sz="800">
              <a:latin typeface="Arial"/>
              <a:cs typeface="Arial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566940" y="3976523"/>
            <a:ext cx="1302799" cy="57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263927" y="3994142"/>
            <a:ext cx="1302879" cy="56467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712002" y="2420092"/>
            <a:ext cx="1834947" cy="684171"/>
          </a:xfrm>
          <a:custGeom>
            <a:avLst/>
            <a:gdLst/>
            <a:ahLst/>
            <a:cxnLst/>
            <a:rect l="l" t="t" r="r" b="b"/>
            <a:pathLst>
              <a:path w="1516379" h="1066800">
                <a:moveTo>
                  <a:pt x="0" y="0"/>
                </a:moveTo>
                <a:lnTo>
                  <a:pt x="1516252" y="0"/>
                </a:lnTo>
                <a:lnTo>
                  <a:pt x="1516252" y="1066673"/>
                </a:lnTo>
                <a:lnTo>
                  <a:pt x="0" y="1066673"/>
                </a:lnTo>
                <a:lnTo>
                  <a:pt x="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6371292" y="3137087"/>
            <a:ext cx="591671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Fig.</a:t>
            </a:r>
            <a:r>
              <a:rPr sz="800" b="1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36.57</a:t>
            </a:r>
            <a:endParaRPr sz="8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971139" y="2480853"/>
            <a:ext cx="1461503" cy="407"/>
          </a:xfrm>
          <a:custGeom>
            <a:avLst/>
            <a:gdLst/>
            <a:ahLst/>
            <a:cxnLst/>
            <a:rect l="l" t="t" r="r" b="b"/>
            <a:pathLst>
              <a:path w="1207770" h="635">
                <a:moveTo>
                  <a:pt x="0" y="165"/>
                </a:moveTo>
                <a:lnTo>
                  <a:pt x="1207452" y="0"/>
                </a:lnTo>
              </a:path>
            </a:pathLst>
          </a:custGeom>
          <a:ln w="732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971170" y="2607815"/>
            <a:ext cx="1439219" cy="335977"/>
          </a:xfrm>
          <a:custGeom>
            <a:avLst/>
            <a:gdLst/>
            <a:ahLst/>
            <a:cxnLst/>
            <a:rect l="l" t="t" r="r" b="b"/>
            <a:pathLst>
              <a:path w="1189354" h="523875">
                <a:moveTo>
                  <a:pt x="0" y="165"/>
                </a:moveTo>
                <a:lnTo>
                  <a:pt x="486092" y="101"/>
                </a:lnTo>
                <a:lnTo>
                  <a:pt x="486168" y="523443"/>
                </a:lnTo>
                <a:lnTo>
                  <a:pt x="774534" y="523405"/>
                </a:lnTo>
                <a:lnTo>
                  <a:pt x="774509" y="396925"/>
                </a:lnTo>
                <a:lnTo>
                  <a:pt x="865136" y="396913"/>
                </a:lnTo>
                <a:lnTo>
                  <a:pt x="865162" y="523392"/>
                </a:lnTo>
                <a:lnTo>
                  <a:pt x="954874" y="523379"/>
                </a:lnTo>
                <a:lnTo>
                  <a:pt x="954798" y="38"/>
                </a:lnTo>
                <a:lnTo>
                  <a:pt x="1189151" y="0"/>
                </a:lnTo>
              </a:path>
            </a:pathLst>
          </a:custGeom>
          <a:ln w="732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6079760" y="2688955"/>
            <a:ext cx="1079607" cy="23213"/>
          </a:xfrm>
          <a:custGeom>
            <a:avLst/>
            <a:gdLst/>
            <a:ahLst/>
            <a:cxnLst/>
            <a:rect l="l" t="t" r="r" b="b"/>
            <a:pathLst>
              <a:path w="892175" h="36195">
                <a:moveTo>
                  <a:pt x="0" y="114"/>
                </a:moveTo>
                <a:lnTo>
                  <a:pt x="865073" y="0"/>
                </a:lnTo>
                <a:lnTo>
                  <a:pt x="885161" y="5584"/>
                </a:lnTo>
                <a:lnTo>
                  <a:pt x="891859" y="17870"/>
                </a:lnTo>
                <a:lnTo>
                  <a:pt x="885166" y="30159"/>
                </a:lnTo>
                <a:lnTo>
                  <a:pt x="865085" y="35750"/>
                </a:lnTo>
              </a:path>
            </a:pathLst>
          </a:custGeom>
          <a:ln w="732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6529510" y="2711923"/>
            <a:ext cx="630091" cy="69639"/>
          </a:xfrm>
          <a:custGeom>
            <a:avLst/>
            <a:gdLst/>
            <a:ahLst/>
            <a:cxnLst/>
            <a:rect l="l" t="t" r="r" b="b"/>
            <a:pathLst>
              <a:path w="520700" h="108585">
                <a:moveTo>
                  <a:pt x="493429" y="108077"/>
                </a:moveTo>
                <a:lnTo>
                  <a:pt x="513511" y="102492"/>
                </a:lnTo>
                <a:lnTo>
                  <a:pt x="520204" y="90208"/>
                </a:lnTo>
                <a:lnTo>
                  <a:pt x="513511" y="77923"/>
                </a:lnTo>
                <a:lnTo>
                  <a:pt x="493429" y="72339"/>
                </a:lnTo>
                <a:lnTo>
                  <a:pt x="24723" y="36652"/>
                </a:lnTo>
                <a:lnTo>
                  <a:pt x="6955" y="30930"/>
                </a:lnTo>
                <a:lnTo>
                  <a:pt x="0" y="18330"/>
                </a:lnTo>
                <a:lnTo>
                  <a:pt x="5403" y="5728"/>
                </a:lnTo>
                <a:lnTo>
                  <a:pt x="24711" y="0"/>
                </a:lnTo>
              </a:path>
            </a:pathLst>
          </a:custGeom>
          <a:ln w="732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079792" y="2816553"/>
            <a:ext cx="480252" cy="407"/>
          </a:xfrm>
          <a:custGeom>
            <a:avLst/>
            <a:gdLst/>
            <a:ahLst/>
            <a:cxnLst/>
            <a:rect l="l" t="t" r="r" b="b"/>
            <a:pathLst>
              <a:path w="396875" h="635">
                <a:moveTo>
                  <a:pt x="396379" y="0"/>
                </a:moveTo>
                <a:lnTo>
                  <a:pt x="0" y="50"/>
                </a:lnTo>
              </a:path>
            </a:pathLst>
          </a:custGeom>
          <a:ln w="732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057600" y="2677275"/>
            <a:ext cx="44567" cy="23620"/>
          </a:xfrm>
          <a:custGeom>
            <a:avLst/>
            <a:gdLst/>
            <a:ahLst/>
            <a:cxnLst/>
            <a:rect l="l" t="t" r="r" b="b"/>
            <a:pathLst>
              <a:path w="36829" h="36829">
                <a:moveTo>
                  <a:pt x="18300" y="0"/>
                </a:moveTo>
                <a:lnTo>
                  <a:pt x="11187" y="1445"/>
                </a:lnTo>
                <a:lnTo>
                  <a:pt x="5368" y="5383"/>
                </a:lnTo>
                <a:lnTo>
                  <a:pt x="1441" y="11213"/>
                </a:lnTo>
                <a:lnTo>
                  <a:pt x="0" y="18338"/>
                </a:lnTo>
                <a:lnTo>
                  <a:pt x="1443" y="25461"/>
                </a:lnTo>
                <a:lnTo>
                  <a:pt x="5375" y="31288"/>
                </a:lnTo>
                <a:lnTo>
                  <a:pt x="11197" y="35221"/>
                </a:lnTo>
                <a:lnTo>
                  <a:pt x="18313" y="36664"/>
                </a:lnTo>
                <a:lnTo>
                  <a:pt x="25426" y="35219"/>
                </a:lnTo>
                <a:lnTo>
                  <a:pt x="31245" y="31281"/>
                </a:lnTo>
                <a:lnTo>
                  <a:pt x="35172" y="25450"/>
                </a:lnTo>
                <a:lnTo>
                  <a:pt x="36614" y="18326"/>
                </a:lnTo>
                <a:lnTo>
                  <a:pt x="35170" y="11203"/>
                </a:lnTo>
                <a:lnTo>
                  <a:pt x="31238" y="5376"/>
                </a:lnTo>
                <a:lnTo>
                  <a:pt x="25416" y="1443"/>
                </a:lnTo>
                <a:lnTo>
                  <a:pt x="1830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057600" y="2677275"/>
            <a:ext cx="44567" cy="23620"/>
          </a:xfrm>
          <a:custGeom>
            <a:avLst/>
            <a:gdLst/>
            <a:ahLst/>
            <a:cxnLst/>
            <a:rect l="l" t="t" r="r" b="b"/>
            <a:pathLst>
              <a:path w="36829" h="36829">
                <a:moveTo>
                  <a:pt x="18300" y="0"/>
                </a:moveTo>
                <a:lnTo>
                  <a:pt x="25416" y="1443"/>
                </a:lnTo>
                <a:lnTo>
                  <a:pt x="31238" y="5376"/>
                </a:lnTo>
                <a:lnTo>
                  <a:pt x="35170" y="11203"/>
                </a:lnTo>
                <a:lnTo>
                  <a:pt x="36614" y="18326"/>
                </a:lnTo>
                <a:lnTo>
                  <a:pt x="35172" y="25450"/>
                </a:lnTo>
                <a:lnTo>
                  <a:pt x="31245" y="31281"/>
                </a:lnTo>
                <a:lnTo>
                  <a:pt x="25426" y="35219"/>
                </a:lnTo>
                <a:lnTo>
                  <a:pt x="18313" y="36664"/>
                </a:lnTo>
                <a:lnTo>
                  <a:pt x="11197" y="35221"/>
                </a:lnTo>
                <a:lnTo>
                  <a:pt x="5375" y="31288"/>
                </a:lnTo>
                <a:lnTo>
                  <a:pt x="1443" y="25461"/>
                </a:lnTo>
                <a:lnTo>
                  <a:pt x="0" y="18338"/>
                </a:lnTo>
                <a:lnTo>
                  <a:pt x="1441" y="11213"/>
                </a:lnTo>
                <a:lnTo>
                  <a:pt x="5368" y="5383"/>
                </a:lnTo>
                <a:lnTo>
                  <a:pt x="11187" y="1445"/>
                </a:lnTo>
                <a:lnTo>
                  <a:pt x="18300" y="0"/>
                </a:lnTo>
              </a:path>
            </a:pathLst>
          </a:custGeom>
          <a:ln w="732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057631" y="2804237"/>
            <a:ext cx="44567" cy="23620"/>
          </a:xfrm>
          <a:custGeom>
            <a:avLst/>
            <a:gdLst/>
            <a:ahLst/>
            <a:cxnLst/>
            <a:rect l="l" t="t" r="r" b="b"/>
            <a:pathLst>
              <a:path w="36829" h="36829">
                <a:moveTo>
                  <a:pt x="18313" y="0"/>
                </a:moveTo>
                <a:lnTo>
                  <a:pt x="11197" y="1445"/>
                </a:lnTo>
                <a:lnTo>
                  <a:pt x="5375" y="5383"/>
                </a:lnTo>
                <a:lnTo>
                  <a:pt x="1443" y="11213"/>
                </a:lnTo>
                <a:lnTo>
                  <a:pt x="0" y="18338"/>
                </a:lnTo>
                <a:lnTo>
                  <a:pt x="1443" y="25461"/>
                </a:lnTo>
                <a:lnTo>
                  <a:pt x="5375" y="31288"/>
                </a:lnTo>
                <a:lnTo>
                  <a:pt x="11197" y="35221"/>
                </a:lnTo>
                <a:lnTo>
                  <a:pt x="18313" y="36664"/>
                </a:lnTo>
                <a:lnTo>
                  <a:pt x="25426" y="35221"/>
                </a:lnTo>
                <a:lnTo>
                  <a:pt x="31245" y="31288"/>
                </a:lnTo>
                <a:lnTo>
                  <a:pt x="35172" y="25461"/>
                </a:lnTo>
                <a:lnTo>
                  <a:pt x="36614" y="18338"/>
                </a:lnTo>
                <a:lnTo>
                  <a:pt x="35172" y="11213"/>
                </a:lnTo>
                <a:lnTo>
                  <a:pt x="31245" y="5383"/>
                </a:lnTo>
                <a:lnTo>
                  <a:pt x="25426" y="1445"/>
                </a:lnTo>
                <a:lnTo>
                  <a:pt x="18313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057631" y="2804237"/>
            <a:ext cx="44567" cy="23620"/>
          </a:xfrm>
          <a:custGeom>
            <a:avLst/>
            <a:gdLst/>
            <a:ahLst/>
            <a:cxnLst/>
            <a:rect l="l" t="t" r="r" b="b"/>
            <a:pathLst>
              <a:path w="36829" h="36829">
                <a:moveTo>
                  <a:pt x="18313" y="0"/>
                </a:moveTo>
                <a:lnTo>
                  <a:pt x="25426" y="1445"/>
                </a:lnTo>
                <a:lnTo>
                  <a:pt x="31245" y="5383"/>
                </a:lnTo>
                <a:lnTo>
                  <a:pt x="35172" y="11213"/>
                </a:lnTo>
                <a:lnTo>
                  <a:pt x="36614" y="18338"/>
                </a:lnTo>
                <a:lnTo>
                  <a:pt x="35172" y="25461"/>
                </a:lnTo>
                <a:lnTo>
                  <a:pt x="31245" y="31288"/>
                </a:lnTo>
                <a:lnTo>
                  <a:pt x="25426" y="35221"/>
                </a:lnTo>
                <a:lnTo>
                  <a:pt x="18313" y="36664"/>
                </a:lnTo>
                <a:lnTo>
                  <a:pt x="11197" y="35221"/>
                </a:lnTo>
                <a:lnTo>
                  <a:pt x="5375" y="31288"/>
                </a:lnTo>
                <a:lnTo>
                  <a:pt x="1443" y="25461"/>
                </a:lnTo>
                <a:lnTo>
                  <a:pt x="0" y="18338"/>
                </a:lnTo>
                <a:lnTo>
                  <a:pt x="1443" y="11213"/>
                </a:lnTo>
                <a:lnTo>
                  <a:pt x="5375" y="5383"/>
                </a:lnTo>
                <a:lnTo>
                  <a:pt x="11197" y="1445"/>
                </a:lnTo>
                <a:lnTo>
                  <a:pt x="18313" y="0"/>
                </a:lnTo>
              </a:path>
            </a:pathLst>
          </a:custGeom>
          <a:ln w="732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995912" y="2897333"/>
            <a:ext cx="152911" cy="0"/>
          </a:xfrm>
          <a:custGeom>
            <a:avLst/>
            <a:gdLst/>
            <a:ahLst/>
            <a:cxnLst/>
            <a:rect l="l" t="t" r="r" b="b"/>
            <a:pathLst>
              <a:path w="126364">
                <a:moveTo>
                  <a:pt x="0" y="0"/>
                </a:moveTo>
                <a:lnTo>
                  <a:pt x="126339" y="0"/>
                </a:lnTo>
              </a:path>
            </a:pathLst>
          </a:custGeom>
          <a:ln w="35763">
            <a:solidFill>
              <a:srgbClr val="FEE7D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6995912" y="2885866"/>
            <a:ext cx="152911" cy="23213"/>
          </a:xfrm>
          <a:custGeom>
            <a:avLst/>
            <a:gdLst/>
            <a:ahLst/>
            <a:cxnLst/>
            <a:rect l="l" t="t" r="r" b="b"/>
            <a:pathLst>
              <a:path w="126364" h="36195">
                <a:moveTo>
                  <a:pt x="0" y="25"/>
                </a:moveTo>
                <a:lnTo>
                  <a:pt x="126326" y="0"/>
                </a:lnTo>
                <a:lnTo>
                  <a:pt x="126339" y="35750"/>
                </a:lnTo>
                <a:lnTo>
                  <a:pt x="0" y="35763"/>
                </a:lnTo>
                <a:lnTo>
                  <a:pt x="0" y="25"/>
                </a:lnTo>
              </a:path>
            </a:pathLst>
          </a:custGeom>
          <a:ln w="7327">
            <a:solidFill>
              <a:srgbClr val="00AEE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581651" y="3001099"/>
            <a:ext cx="479484" cy="0"/>
          </a:xfrm>
          <a:custGeom>
            <a:avLst/>
            <a:gdLst/>
            <a:ahLst/>
            <a:cxnLst/>
            <a:rect l="l" t="t" r="r" b="b"/>
            <a:pathLst>
              <a:path w="396239">
                <a:moveTo>
                  <a:pt x="0" y="0"/>
                </a:moveTo>
                <a:lnTo>
                  <a:pt x="395986" y="0"/>
                </a:lnTo>
              </a:path>
            </a:pathLst>
          </a:custGeom>
          <a:ln w="7378">
            <a:solidFill>
              <a:srgbClr val="EC008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029553" y="2978294"/>
            <a:ext cx="75304" cy="46019"/>
          </a:xfrm>
          <a:custGeom>
            <a:avLst/>
            <a:gdLst/>
            <a:ahLst/>
            <a:cxnLst/>
            <a:rect l="l" t="t" r="r" b="b"/>
            <a:pathLst>
              <a:path w="62229" h="71754">
                <a:moveTo>
                  <a:pt x="0" y="0"/>
                </a:moveTo>
                <a:lnTo>
                  <a:pt x="12" y="71259"/>
                </a:lnTo>
                <a:lnTo>
                  <a:pt x="61937" y="35534"/>
                </a:lnTo>
                <a:lnTo>
                  <a:pt x="0" y="0"/>
                </a:lnTo>
                <a:close/>
              </a:path>
            </a:pathLst>
          </a:custGeom>
          <a:solidFill>
            <a:srgbClr val="EC008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5828585" y="2727391"/>
            <a:ext cx="81451" cy="48869"/>
          </a:xfrm>
          <a:custGeom>
            <a:avLst/>
            <a:gdLst/>
            <a:ahLst/>
            <a:cxnLst/>
            <a:rect l="l" t="t" r="r" b="b"/>
            <a:pathLst>
              <a:path w="67310" h="76200">
                <a:moveTo>
                  <a:pt x="32270" y="0"/>
                </a:moveTo>
                <a:lnTo>
                  <a:pt x="0" y="0"/>
                </a:lnTo>
                <a:lnTo>
                  <a:pt x="0" y="2171"/>
                </a:lnTo>
                <a:lnTo>
                  <a:pt x="7200" y="2755"/>
                </a:lnTo>
                <a:lnTo>
                  <a:pt x="9956" y="3441"/>
                </a:lnTo>
                <a:lnTo>
                  <a:pt x="9956" y="72174"/>
                </a:lnTo>
                <a:lnTo>
                  <a:pt x="7327" y="73202"/>
                </a:lnTo>
                <a:lnTo>
                  <a:pt x="12" y="73672"/>
                </a:lnTo>
                <a:lnTo>
                  <a:pt x="12" y="75844"/>
                </a:lnTo>
                <a:lnTo>
                  <a:pt x="61569" y="75831"/>
                </a:lnTo>
                <a:lnTo>
                  <a:pt x="62799" y="71374"/>
                </a:lnTo>
                <a:lnTo>
                  <a:pt x="33197" y="71374"/>
                </a:lnTo>
                <a:lnTo>
                  <a:pt x="21640" y="71259"/>
                </a:lnTo>
                <a:lnTo>
                  <a:pt x="21628" y="3441"/>
                </a:lnTo>
                <a:lnTo>
                  <a:pt x="24485" y="2628"/>
                </a:lnTo>
                <a:lnTo>
                  <a:pt x="32270" y="2171"/>
                </a:lnTo>
                <a:lnTo>
                  <a:pt x="32270" y="0"/>
                </a:lnTo>
                <a:close/>
              </a:path>
              <a:path w="67310" h="76200">
                <a:moveTo>
                  <a:pt x="67068" y="55905"/>
                </a:moveTo>
                <a:lnTo>
                  <a:pt x="64198" y="55905"/>
                </a:lnTo>
                <a:lnTo>
                  <a:pt x="59018" y="64649"/>
                </a:lnTo>
                <a:lnTo>
                  <a:pt x="52689" y="69264"/>
                </a:lnTo>
                <a:lnTo>
                  <a:pt x="44363" y="71066"/>
                </a:lnTo>
                <a:lnTo>
                  <a:pt x="33197" y="71374"/>
                </a:lnTo>
                <a:lnTo>
                  <a:pt x="62799" y="71374"/>
                </a:lnTo>
                <a:lnTo>
                  <a:pt x="67068" y="55905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5915000" y="2742222"/>
            <a:ext cx="55325" cy="34616"/>
          </a:xfrm>
          <a:custGeom>
            <a:avLst/>
            <a:gdLst/>
            <a:ahLst/>
            <a:cxnLst/>
            <a:rect l="l" t="t" r="r" b="b"/>
            <a:pathLst>
              <a:path w="45720" h="53975">
                <a:moveTo>
                  <a:pt x="23329" y="0"/>
                </a:moveTo>
                <a:lnTo>
                  <a:pt x="15825" y="1429"/>
                </a:lnTo>
                <a:lnTo>
                  <a:pt x="8231" y="6153"/>
                </a:lnTo>
                <a:lnTo>
                  <a:pt x="2354" y="14848"/>
                </a:lnTo>
                <a:lnTo>
                  <a:pt x="0" y="28194"/>
                </a:lnTo>
                <a:lnTo>
                  <a:pt x="1557" y="39069"/>
                </a:lnTo>
                <a:lnTo>
                  <a:pt x="5937" y="47134"/>
                </a:lnTo>
                <a:lnTo>
                  <a:pt x="12698" y="52148"/>
                </a:lnTo>
                <a:lnTo>
                  <a:pt x="21399" y="53873"/>
                </a:lnTo>
                <a:lnTo>
                  <a:pt x="31978" y="51379"/>
                </a:lnTo>
                <a:lnTo>
                  <a:pt x="38867" y="45948"/>
                </a:lnTo>
                <a:lnTo>
                  <a:pt x="26085" y="45948"/>
                </a:lnTo>
                <a:lnTo>
                  <a:pt x="20248" y="44897"/>
                </a:lnTo>
                <a:lnTo>
                  <a:pt x="14671" y="41063"/>
                </a:lnTo>
                <a:lnTo>
                  <a:pt x="10251" y="33427"/>
                </a:lnTo>
                <a:lnTo>
                  <a:pt x="7886" y="20967"/>
                </a:lnTo>
                <a:lnTo>
                  <a:pt x="43472" y="20967"/>
                </a:lnTo>
                <a:lnTo>
                  <a:pt x="42648" y="17310"/>
                </a:lnTo>
                <a:lnTo>
                  <a:pt x="8229" y="17310"/>
                </a:lnTo>
                <a:lnTo>
                  <a:pt x="10058" y="7226"/>
                </a:lnTo>
                <a:lnTo>
                  <a:pt x="14528" y="4127"/>
                </a:lnTo>
                <a:lnTo>
                  <a:pt x="35756" y="4127"/>
                </a:lnTo>
                <a:lnTo>
                  <a:pt x="30838" y="1165"/>
                </a:lnTo>
                <a:lnTo>
                  <a:pt x="23329" y="0"/>
                </a:lnTo>
                <a:close/>
              </a:path>
              <a:path w="45720" h="53975">
                <a:moveTo>
                  <a:pt x="43827" y="33909"/>
                </a:moveTo>
                <a:lnTo>
                  <a:pt x="40519" y="39209"/>
                </a:lnTo>
                <a:lnTo>
                  <a:pt x="36271" y="45948"/>
                </a:lnTo>
                <a:lnTo>
                  <a:pt x="38867" y="45948"/>
                </a:lnTo>
                <a:lnTo>
                  <a:pt x="39276" y="45626"/>
                </a:lnTo>
                <a:lnTo>
                  <a:pt x="43700" y="39209"/>
                </a:lnTo>
                <a:lnTo>
                  <a:pt x="45656" y="34721"/>
                </a:lnTo>
                <a:lnTo>
                  <a:pt x="43827" y="33909"/>
                </a:lnTo>
                <a:close/>
              </a:path>
              <a:path w="45720" h="53975">
                <a:moveTo>
                  <a:pt x="35756" y="4127"/>
                </a:moveTo>
                <a:lnTo>
                  <a:pt x="29857" y="4127"/>
                </a:lnTo>
                <a:lnTo>
                  <a:pt x="31800" y="17297"/>
                </a:lnTo>
                <a:lnTo>
                  <a:pt x="8229" y="17310"/>
                </a:lnTo>
                <a:lnTo>
                  <a:pt x="42648" y="17310"/>
                </a:lnTo>
                <a:lnTo>
                  <a:pt x="41307" y="11358"/>
                </a:lnTo>
                <a:lnTo>
                  <a:pt x="36963" y="4854"/>
                </a:lnTo>
                <a:lnTo>
                  <a:pt x="35756" y="4127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5978133" y="2742222"/>
            <a:ext cx="56093" cy="34616"/>
          </a:xfrm>
          <a:custGeom>
            <a:avLst/>
            <a:gdLst/>
            <a:ahLst/>
            <a:cxnLst/>
            <a:rect l="l" t="t" r="r" b="b"/>
            <a:pathLst>
              <a:path w="46354" h="53975">
                <a:moveTo>
                  <a:pt x="37872" y="2743"/>
                </a:moveTo>
                <a:lnTo>
                  <a:pt x="23228" y="2743"/>
                </a:lnTo>
                <a:lnTo>
                  <a:pt x="28600" y="4013"/>
                </a:lnTo>
                <a:lnTo>
                  <a:pt x="28613" y="19240"/>
                </a:lnTo>
                <a:lnTo>
                  <a:pt x="16271" y="24272"/>
                </a:lnTo>
                <a:lnTo>
                  <a:pt x="7310" y="29044"/>
                </a:lnTo>
                <a:lnTo>
                  <a:pt x="1847" y="34588"/>
                </a:lnTo>
                <a:lnTo>
                  <a:pt x="0" y="41935"/>
                </a:lnTo>
                <a:lnTo>
                  <a:pt x="0" y="49606"/>
                </a:lnTo>
                <a:lnTo>
                  <a:pt x="5956" y="53873"/>
                </a:lnTo>
                <a:lnTo>
                  <a:pt x="18427" y="53860"/>
                </a:lnTo>
                <a:lnTo>
                  <a:pt x="24485" y="49263"/>
                </a:lnTo>
                <a:lnTo>
                  <a:pt x="26791" y="47205"/>
                </a:lnTo>
                <a:lnTo>
                  <a:pt x="13398" y="47205"/>
                </a:lnTo>
                <a:lnTo>
                  <a:pt x="10071" y="43649"/>
                </a:lnTo>
                <a:lnTo>
                  <a:pt x="10071" y="34137"/>
                </a:lnTo>
                <a:lnTo>
                  <a:pt x="11328" y="27724"/>
                </a:lnTo>
                <a:lnTo>
                  <a:pt x="28613" y="21996"/>
                </a:lnTo>
                <a:lnTo>
                  <a:pt x="37877" y="21996"/>
                </a:lnTo>
                <a:lnTo>
                  <a:pt x="37872" y="2743"/>
                </a:lnTo>
                <a:close/>
              </a:path>
              <a:path w="46354" h="53975">
                <a:moveTo>
                  <a:pt x="37883" y="45478"/>
                </a:moveTo>
                <a:lnTo>
                  <a:pt x="28727" y="45478"/>
                </a:lnTo>
                <a:lnTo>
                  <a:pt x="29298" y="53746"/>
                </a:lnTo>
                <a:lnTo>
                  <a:pt x="41541" y="53746"/>
                </a:lnTo>
                <a:lnTo>
                  <a:pt x="46354" y="48107"/>
                </a:lnTo>
                <a:lnTo>
                  <a:pt x="46354" y="47307"/>
                </a:lnTo>
                <a:lnTo>
                  <a:pt x="37884" y="47307"/>
                </a:lnTo>
                <a:lnTo>
                  <a:pt x="37883" y="45478"/>
                </a:lnTo>
                <a:close/>
              </a:path>
              <a:path w="46354" h="53975">
                <a:moveTo>
                  <a:pt x="46354" y="45135"/>
                </a:moveTo>
                <a:lnTo>
                  <a:pt x="45084" y="46164"/>
                </a:lnTo>
                <a:lnTo>
                  <a:pt x="43599" y="47307"/>
                </a:lnTo>
                <a:lnTo>
                  <a:pt x="46354" y="47307"/>
                </a:lnTo>
                <a:lnTo>
                  <a:pt x="46354" y="45135"/>
                </a:lnTo>
                <a:close/>
              </a:path>
              <a:path w="46354" h="53975">
                <a:moveTo>
                  <a:pt x="37877" y="21996"/>
                </a:moveTo>
                <a:lnTo>
                  <a:pt x="28613" y="21996"/>
                </a:lnTo>
                <a:lnTo>
                  <a:pt x="28613" y="42037"/>
                </a:lnTo>
                <a:lnTo>
                  <a:pt x="28270" y="43421"/>
                </a:lnTo>
                <a:lnTo>
                  <a:pt x="24726" y="45135"/>
                </a:lnTo>
                <a:lnTo>
                  <a:pt x="23685" y="45707"/>
                </a:lnTo>
                <a:lnTo>
                  <a:pt x="20142" y="47205"/>
                </a:lnTo>
                <a:lnTo>
                  <a:pt x="26791" y="47205"/>
                </a:lnTo>
                <a:lnTo>
                  <a:pt x="28727" y="45478"/>
                </a:lnTo>
                <a:lnTo>
                  <a:pt x="37883" y="45478"/>
                </a:lnTo>
                <a:lnTo>
                  <a:pt x="37877" y="21996"/>
                </a:lnTo>
                <a:close/>
              </a:path>
              <a:path w="46354" h="53975">
                <a:moveTo>
                  <a:pt x="37871" y="0"/>
                </a:moveTo>
                <a:lnTo>
                  <a:pt x="7543" y="0"/>
                </a:lnTo>
                <a:lnTo>
                  <a:pt x="2171" y="8140"/>
                </a:lnTo>
                <a:lnTo>
                  <a:pt x="2171" y="14554"/>
                </a:lnTo>
                <a:lnTo>
                  <a:pt x="3543" y="17754"/>
                </a:lnTo>
                <a:lnTo>
                  <a:pt x="10071" y="17754"/>
                </a:lnTo>
                <a:lnTo>
                  <a:pt x="12242" y="15240"/>
                </a:lnTo>
                <a:lnTo>
                  <a:pt x="12242" y="11798"/>
                </a:lnTo>
                <a:lnTo>
                  <a:pt x="11671" y="10083"/>
                </a:lnTo>
                <a:lnTo>
                  <a:pt x="11671" y="4813"/>
                </a:lnTo>
                <a:lnTo>
                  <a:pt x="16014" y="2755"/>
                </a:lnTo>
                <a:lnTo>
                  <a:pt x="37872" y="2743"/>
                </a:lnTo>
                <a:lnTo>
                  <a:pt x="37871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6038221" y="2725826"/>
            <a:ext cx="64546" cy="51313"/>
          </a:xfrm>
          <a:custGeom>
            <a:avLst/>
            <a:gdLst/>
            <a:ahLst/>
            <a:cxnLst/>
            <a:rect l="l" t="t" r="r" b="b"/>
            <a:pathLst>
              <a:path w="53339" h="80010">
                <a:moveTo>
                  <a:pt x="28613" y="25552"/>
                </a:moveTo>
                <a:lnTo>
                  <a:pt x="23685" y="25552"/>
                </a:lnTo>
                <a:lnTo>
                  <a:pt x="14578" y="27852"/>
                </a:lnTo>
                <a:lnTo>
                  <a:pt x="7037" y="34024"/>
                </a:lnTo>
                <a:lnTo>
                  <a:pt x="1898" y="43009"/>
                </a:lnTo>
                <a:lnTo>
                  <a:pt x="0" y="53746"/>
                </a:lnTo>
                <a:lnTo>
                  <a:pt x="2633" y="67617"/>
                </a:lnTo>
                <a:lnTo>
                  <a:pt x="8748" y="75349"/>
                </a:lnTo>
                <a:lnTo>
                  <a:pt x="15700" y="78699"/>
                </a:lnTo>
                <a:lnTo>
                  <a:pt x="20840" y="79425"/>
                </a:lnTo>
                <a:lnTo>
                  <a:pt x="29298" y="79425"/>
                </a:lnTo>
                <a:lnTo>
                  <a:pt x="33540" y="75158"/>
                </a:lnTo>
                <a:lnTo>
                  <a:pt x="34683" y="73444"/>
                </a:lnTo>
                <a:lnTo>
                  <a:pt x="25641" y="73444"/>
                </a:lnTo>
                <a:lnTo>
                  <a:pt x="19986" y="72175"/>
                </a:lnTo>
                <a:lnTo>
                  <a:pt x="14912" y="68103"/>
                </a:lnTo>
                <a:lnTo>
                  <a:pt x="11253" y="60831"/>
                </a:lnTo>
                <a:lnTo>
                  <a:pt x="9842" y="49961"/>
                </a:lnTo>
                <a:lnTo>
                  <a:pt x="11158" y="40075"/>
                </a:lnTo>
                <a:lnTo>
                  <a:pt x="14535" y="33520"/>
                </a:lnTo>
                <a:lnTo>
                  <a:pt x="19111" y="29886"/>
                </a:lnTo>
                <a:lnTo>
                  <a:pt x="24028" y="28765"/>
                </a:lnTo>
                <a:lnTo>
                  <a:pt x="33870" y="28765"/>
                </a:lnTo>
                <a:lnTo>
                  <a:pt x="32042" y="27152"/>
                </a:lnTo>
                <a:lnTo>
                  <a:pt x="28613" y="25552"/>
                </a:lnTo>
                <a:close/>
              </a:path>
              <a:path w="53339" h="80010">
                <a:moveTo>
                  <a:pt x="45440" y="72072"/>
                </a:moveTo>
                <a:lnTo>
                  <a:pt x="35826" y="72072"/>
                </a:lnTo>
                <a:lnTo>
                  <a:pt x="35826" y="79070"/>
                </a:lnTo>
                <a:lnTo>
                  <a:pt x="36283" y="79425"/>
                </a:lnTo>
                <a:lnTo>
                  <a:pt x="53098" y="73444"/>
                </a:lnTo>
                <a:lnTo>
                  <a:pt x="53098" y="72186"/>
                </a:lnTo>
                <a:lnTo>
                  <a:pt x="45440" y="72186"/>
                </a:lnTo>
                <a:close/>
              </a:path>
              <a:path w="53339" h="80010">
                <a:moveTo>
                  <a:pt x="33870" y="28765"/>
                </a:moveTo>
                <a:lnTo>
                  <a:pt x="29413" y="28765"/>
                </a:lnTo>
                <a:lnTo>
                  <a:pt x="35013" y="32435"/>
                </a:lnTo>
                <a:lnTo>
                  <a:pt x="35811" y="40075"/>
                </a:lnTo>
                <a:lnTo>
                  <a:pt x="35826" y="66573"/>
                </a:lnTo>
                <a:lnTo>
                  <a:pt x="34912" y="70688"/>
                </a:lnTo>
                <a:lnTo>
                  <a:pt x="30441" y="73444"/>
                </a:lnTo>
                <a:lnTo>
                  <a:pt x="34683" y="73444"/>
                </a:lnTo>
                <a:lnTo>
                  <a:pt x="35598" y="72072"/>
                </a:lnTo>
                <a:lnTo>
                  <a:pt x="45440" y="72072"/>
                </a:lnTo>
                <a:lnTo>
                  <a:pt x="45433" y="30480"/>
                </a:lnTo>
                <a:lnTo>
                  <a:pt x="35814" y="30480"/>
                </a:lnTo>
                <a:lnTo>
                  <a:pt x="33870" y="28765"/>
                </a:lnTo>
                <a:close/>
              </a:path>
              <a:path w="53339" h="80010">
                <a:moveTo>
                  <a:pt x="53098" y="71602"/>
                </a:moveTo>
                <a:lnTo>
                  <a:pt x="45440" y="72186"/>
                </a:lnTo>
                <a:lnTo>
                  <a:pt x="53098" y="72186"/>
                </a:lnTo>
                <a:lnTo>
                  <a:pt x="53098" y="71602"/>
                </a:lnTo>
                <a:close/>
              </a:path>
              <a:path w="53339" h="80010">
                <a:moveTo>
                  <a:pt x="45429" y="6769"/>
                </a:moveTo>
                <a:lnTo>
                  <a:pt x="35814" y="6769"/>
                </a:lnTo>
                <a:lnTo>
                  <a:pt x="35814" y="30480"/>
                </a:lnTo>
                <a:lnTo>
                  <a:pt x="45433" y="30480"/>
                </a:lnTo>
                <a:lnTo>
                  <a:pt x="45429" y="6769"/>
                </a:lnTo>
                <a:close/>
              </a:path>
              <a:path w="53339" h="80010">
                <a:moveTo>
                  <a:pt x="44856" y="0"/>
                </a:moveTo>
                <a:lnTo>
                  <a:pt x="39357" y="1955"/>
                </a:lnTo>
                <a:lnTo>
                  <a:pt x="33756" y="3556"/>
                </a:lnTo>
                <a:lnTo>
                  <a:pt x="28028" y="5041"/>
                </a:lnTo>
                <a:lnTo>
                  <a:pt x="28028" y="6883"/>
                </a:lnTo>
                <a:lnTo>
                  <a:pt x="35814" y="6769"/>
                </a:lnTo>
                <a:lnTo>
                  <a:pt x="45429" y="6769"/>
                </a:lnTo>
                <a:lnTo>
                  <a:pt x="45427" y="228"/>
                </a:lnTo>
                <a:lnTo>
                  <a:pt x="44856" y="0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6110773" y="2742214"/>
            <a:ext cx="41494" cy="34616"/>
          </a:xfrm>
          <a:custGeom>
            <a:avLst/>
            <a:gdLst/>
            <a:ahLst/>
            <a:cxnLst/>
            <a:rect l="l" t="t" r="r" b="b"/>
            <a:pathLst>
              <a:path w="34289" h="53975">
                <a:moveTo>
                  <a:pt x="28947" y="51663"/>
                </a:moveTo>
                <a:lnTo>
                  <a:pt x="7340" y="51663"/>
                </a:lnTo>
                <a:lnTo>
                  <a:pt x="12255" y="53860"/>
                </a:lnTo>
                <a:lnTo>
                  <a:pt x="24726" y="53860"/>
                </a:lnTo>
                <a:lnTo>
                  <a:pt x="28947" y="51663"/>
                </a:lnTo>
                <a:close/>
              </a:path>
              <a:path w="34289" h="53975">
                <a:moveTo>
                  <a:pt x="1955" y="35280"/>
                </a:moveTo>
                <a:lnTo>
                  <a:pt x="127" y="35280"/>
                </a:lnTo>
                <a:lnTo>
                  <a:pt x="127" y="53174"/>
                </a:lnTo>
                <a:lnTo>
                  <a:pt x="1612" y="53174"/>
                </a:lnTo>
                <a:lnTo>
                  <a:pt x="2298" y="52120"/>
                </a:lnTo>
                <a:lnTo>
                  <a:pt x="2755" y="51777"/>
                </a:lnTo>
                <a:lnTo>
                  <a:pt x="7340" y="51663"/>
                </a:lnTo>
                <a:lnTo>
                  <a:pt x="28947" y="51663"/>
                </a:lnTo>
                <a:lnTo>
                  <a:pt x="29606" y="51320"/>
                </a:lnTo>
                <a:lnTo>
                  <a:pt x="5499" y="51320"/>
                </a:lnTo>
                <a:lnTo>
                  <a:pt x="3327" y="41351"/>
                </a:lnTo>
                <a:lnTo>
                  <a:pt x="1955" y="35280"/>
                </a:lnTo>
                <a:close/>
              </a:path>
              <a:path w="34289" h="53975">
                <a:moveTo>
                  <a:pt x="21056" y="0"/>
                </a:moveTo>
                <a:lnTo>
                  <a:pt x="4927" y="0"/>
                </a:lnTo>
                <a:lnTo>
                  <a:pt x="0" y="7556"/>
                </a:lnTo>
                <a:lnTo>
                  <a:pt x="12" y="22453"/>
                </a:lnTo>
                <a:lnTo>
                  <a:pt x="6299" y="26695"/>
                </a:lnTo>
                <a:lnTo>
                  <a:pt x="23698" y="36537"/>
                </a:lnTo>
                <a:lnTo>
                  <a:pt x="25984" y="39293"/>
                </a:lnTo>
                <a:lnTo>
                  <a:pt x="25984" y="49491"/>
                </a:lnTo>
                <a:lnTo>
                  <a:pt x="20612" y="51320"/>
                </a:lnTo>
                <a:lnTo>
                  <a:pt x="29606" y="51320"/>
                </a:lnTo>
                <a:lnTo>
                  <a:pt x="33997" y="49034"/>
                </a:lnTo>
                <a:lnTo>
                  <a:pt x="33997" y="32181"/>
                </a:lnTo>
                <a:lnTo>
                  <a:pt x="29984" y="28981"/>
                </a:lnTo>
                <a:lnTo>
                  <a:pt x="24384" y="25539"/>
                </a:lnTo>
                <a:lnTo>
                  <a:pt x="7785" y="15697"/>
                </a:lnTo>
                <a:lnTo>
                  <a:pt x="7099" y="12369"/>
                </a:lnTo>
                <a:lnTo>
                  <a:pt x="7099" y="7099"/>
                </a:lnTo>
                <a:lnTo>
                  <a:pt x="9499" y="2628"/>
                </a:lnTo>
                <a:lnTo>
                  <a:pt x="29799" y="2628"/>
                </a:lnTo>
                <a:lnTo>
                  <a:pt x="29789" y="2286"/>
                </a:lnTo>
                <a:lnTo>
                  <a:pt x="24612" y="2286"/>
                </a:lnTo>
                <a:lnTo>
                  <a:pt x="21056" y="0"/>
                </a:lnTo>
                <a:close/>
              </a:path>
              <a:path w="34289" h="53975">
                <a:moveTo>
                  <a:pt x="29799" y="2628"/>
                </a:moveTo>
                <a:lnTo>
                  <a:pt x="20828" y="2628"/>
                </a:lnTo>
                <a:lnTo>
                  <a:pt x="25984" y="5041"/>
                </a:lnTo>
                <a:lnTo>
                  <a:pt x="28498" y="16725"/>
                </a:lnTo>
                <a:lnTo>
                  <a:pt x="30213" y="16725"/>
                </a:lnTo>
                <a:lnTo>
                  <a:pt x="29799" y="2628"/>
                </a:lnTo>
                <a:close/>
              </a:path>
              <a:path w="34289" h="53975">
                <a:moveTo>
                  <a:pt x="29756" y="1143"/>
                </a:moveTo>
                <a:lnTo>
                  <a:pt x="28498" y="1143"/>
                </a:lnTo>
                <a:lnTo>
                  <a:pt x="28155" y="1485"/>
                </a:lnTo>
                <a:lnTo>
                  <a:pt x="27584" y="2286"/>
                </a:lnTo>
                <a:lnTo>
                  <a:pt x="29789" y="2286"/>
                </a:lnTo>
                <a:lnTo>
                  <a:pt x="29756" y="1143"/>
                </a:lnTo>
                <a:close/>
              </a:path>
            </a:pathLst>
          </a:custGeom>
          <a:solidFill>
            <a:srgbClr val="231F2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519594" y="1008989"/>
            <a:ext cx="6140311" cy="42761"/>
          </a:xfrm>
          <a:custGeom>
            <a:avLst/>
            <a:gdLst/>
            <a:ahLst/>
            <a:cxnLst/>
            <a:rect l="l" t="t" r="r" b="b"/>
            <a:pathLst>
              <a:path w="5074285" h="66675">
                <a:moveTo>
                  <a:pt x="0" y="0"/>
                </a:moveTo>
                <a:lnTo>
                  <a:pt x="5074158" y="0"/>
                </a:lnTo>
                <a:lnTo>
                  <a:pt x="5074158" y="66548"/>
                </a:lnTo>
                <a:lnTo>
                  <a:pt x="0" y="66548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511143" y="5838096"/>
            <a:ext cx="6140311" cy="61087"/>
          </a:xfrm>
          <a:custGeom>
            <a:avLst/>
            <a:gdLst/>
            <a:ahLst/>
            <a:cxnLst/>
            <a:rect l="l" t="t" r="r" b="b"/>
            <a:pathLst>
              <a:path w="5074285" h="95250">
                <a:moveTo>
                  <a:pt x="0" y="0"/>
                </a:moveTo>
                <a:lnTo>
                  <a:pt x="5074158" y="0"/>
                </a:lnTo>
                <a:lnTo>
                  <a:pt x="5074158" y="95123"/>
                </a:lnTo>
                <a:lnTo>
                  <a:pt x="0" y="95123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7960648" y="5880608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4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8007283" y="5905323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8057805" y="5932099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8173191" y="6002514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70">
                <a:moveTo>
                  <a:pt x="0" y="0"/>
                </a:moveTo>
                <a:lnTo>
                  <a:pt x="0" y="178638"/>
                </a:lnTo>
                <a:lnTo>
                  <a:pt x="207543" y="8932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7960648" y="407240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5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8007283" y="431956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8057805" y="458732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8173191" y="529145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69">
                <a:moveTo>
                  <a:pt x="207543" y="0"/>
                </a:moveTo>
                <a:lnTo>
                  <a:pt x="0" y="89325"/>
                </a:lnTo>
                <a:lnTo>
                  <a:pt x="207543" y="178638"/>
                </a:lnTo>
                <a:lnTo>
                  <a:pt x="2075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07540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1033</Words>
  <Application>Microsoft Office PowerPoint</Application>
  <PresentationFormat>On-screen Show (4:3)</PresentationFormat>
  <Paragraphs>73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First Course of Special Machine 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Course of Special Machine </dc:title>
  <dc:creator>DR.Ahmed Saker 2o1O</dc:creator>
  <cp:lastModifiedBy>DR.Ahmed Saker 2o1O</cp:lastModifiedBy>
  <cp:revision>1</cp:revision>
  <dcterms:created xsi:type="dcterms:W3CDTF">2018-12-18T07:06:18Z</dcterms:created>
  <dcterms:modified xsi:type="dcterms:W3CDTF">2018-12-18T07:06:42Z</dcterms:modified>
</cp:coreProperties>
</file>